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5"/>
  </p:notesMasterIdLst>
  <p:sldIdLst>
    <p:sldId id="256" r:id="rId2"/>
    <p:sldId id="259" r:id="rId3"/>
    <p:sldId id="260" r:id="rId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3"/>
  </p:normalViewPr>
  <p:slideViewPr>
    <p:cSldViewPr snapToGrid="0" snapToObjects="1">
      <p:cViewPr varScale="1">
        <p:scale>
          <a:sx n="144" d="100"/>
          <a:sy n="144" d="100"/>
        </p:scale>
        <p:origin x="7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251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009502b86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009502b86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009502b86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009502b86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dy Slide 1" type="secHead">
  <p:cSld name="SECTION_HEADER">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75125" y="368774"/>
            <a:ext cx="6858000" cy="833700"/>
          </a:xfrm>
          <a:prstGeom prst="rect">
            <a:avLst/>
          </a:prstGeom>
          <a:noFill/>
          <a:ln>
            <a:noFill/>
          </a:ln>
        </p:spPr>
        <p:txBody>
          <a:bodyPr spcFirstLastPara="1" wrap="square" lIns="91425" tIns="91425" rIns="91425" bIns="91425" anchor="b" anchorCtr="0"/>
          <a:lstStyle>
            <a:lvl1pPr marR="0" lvl="0" rtl="0">
              <a:lnSpc>
                <a:spcPct val="90000"/>
              </a:lnSpc>
              <a:spcBef>
                <a:spcPts val="0"/>
              </a:spcBef>
              <a:spcAft>
                <a:spcPts val="0"/>
              </a:spcAft>
              <a:buClr>
                <a:srgbClr val="45494F"/>
              </a:buClr>
              <a:buSzPts val="1800"/>
              <a:buFont typeface="Montserrat"/>
              <a:buNone/>
              <a:defRPr sz="1800" b="1" i="0" u="none" strike="noStrike" cap="none">
                <a:solidFill>
                  <a:srgbClr val="45494F"/>
                </a:solidFill>
                <a:latin typeface="Montserrat"/>
                <a:ea typeface="Montserrat"/>
                <a:cs typeface="Montserrat"/>
                <a:sym typeface="Montserrat"/>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txBox="1">
            <a:spLocks noGrp="1"/>
          </p:cNvSpPr>
          <p:nvPr>
            <p:ph type="subTitle" idx="1"/>
          </p:nvPr>
        </p:nvSpPr>
        <p:spPr>
          <a:xfrm>
            <a:off x="475125" y="933225"/>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595959"/>
              </a:buClr>
              <a:buSzPts val="1800"/>
              <a:buFont typeface="Source Sans Pro Light"/>
              <a:buNone/>
              <a:defRPr sz="1800" i="0" u="none" strike="noStrike" cap="none">
                <a:solidFill>
                  <a:srgbClr val="595959"/>
                </a:solidFill>
                <a:latin typeface="Source Sans Pro Light"/>
                <a:ea typeface="Source Sans Pro Light"/>
                <a:cs typeface="Source Sans Pro Light"/>
                <a:sym typeface="Source Sans Pro Ligh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subTitle" idx="2"/>
          </p:nvPr>
        </p:nvSpPr>
        <p:spPr>
          <a:xfrm>
            <a:off x="69675" y="-75250"/>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45494F"/>
              </a:buClr>
              <a:buSzPts val="900"/>
              <a:buFont typeface="Montserrat"/>
              <a:buNone/>
              <a:defRPr sz="900" i="0" u="none" strike="noStrike" cap="none">
                <a:solidFill>
                  <a:srgbClr val="45494F"/>
                </a:solidFill>
                <a:latin typeface="Montserrat"/>
                <a:ea typeface="Montserrat"/>
                <a:cs typeface="Montserrat"/>
                <a:sym typeface="Montserra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13" name="Google Shape;13;p2"/>
          <p:cNvPicPr preferRelativeResize="0"/>
          <p:nvPr/>
        </p:nvPicPr>
        <p:blipFill>
          <a:blip r:embed="rId2">
            <a:alphaModFix/>
          </a:blip>
          <a:stretch>
            <a:fillRect/>
          </a:stretch>
        </p:blipFill>
        <p:spPr>
          <a:xfrm>
            <a:off x="8586076" y="116825"/>
            <a:ext cx="447823" cy="519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ransition Slide3">
  <p:cSld name="BLANK_1_1_1_1">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12"/>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58" name="Google Shape;58;p12"/>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ransition Slide4">
  <p:cSld name="BLANK_1_1_1_1_1">
    <p:spTree>
      <p:nvGrpSpPr>
        <p:cNvPr id="1" name="Shape 59"/>
        <p:cNvGrpSpPr/>
        <p:nvPr/>
      </p:nvGrpSpPr>
      <p:grpSpPr>
        <a:xfrm>
          <a:off x="0" y="0"/>
          <a:ext cx="0" cy="0"/>
          <a:chOff x="0" y="0"/>
          <a:chExt cx="0" cy="0"/>
        </a:xfrm>
      </p:grpSpPr>
      <p:sp>
        <p:nvSpPr>
          <p:cNvPr id="60" name="Google Shape;6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1" name="Google Shape;61;p13"/>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62" name="Google Shape;62;p13"/>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ransition Slide4 1">
  <p:cSld name="BLANK_1_1_1_1_1_1">
    <p:spTree>
      <p:nvGrpSpPr>
        <p:cNvPr id="1" name="Shape 63"/>
        <p:cNvGrpSpPr/>
        <p:nvPr/>
      </p:nvGrpSpPr>
      <p:grpSpPr>
        <a:xfrm>
          <a:off x="0" y="0"/>
          <a:ext cx="0" cy="0"/>
          <a:chOff x="0" y="0"/>
          <a:chExt cx="0" cy="0"/>
        </a:xfrm>
      </p:grpSpPr>
      <p:sp>
        <p:nvSpPr>
          <p:cNvPr id="64" name="Google Shape;6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5" name="Google Shape;65;p14"/>
          <p:cNvPicPr preferRelativeResize="0"/>
          <p:nvPr/>
        </p:nvPicPr>
        <p:blipFill>
          <a:blip r:embed="rId2">
            <a:alphaModFix/>
          </a:blip>
          <a:stretch>
            <a:fillRect/>
          </a:stretch>
        </p:blipFill>
        <p:spPr>
          <a:xfrm>
            <a:off x="0" y="0"/>
            <a:ext cx="9144003" cy="5134578"/>
          </a:xfrm>
          <a:prstGeom prst="rect">
            <a:avLst/>
          </a:prstGeom>
          <a:noFill/>
          <a:ln>
            <a:noFill/>
          </a:ln>
        </p:spPr>
      </p:pic>
      <p:sp>
        <p:nvSpPr>
          <p:cNvPr id="66" name="Google Shape;66;p14"/>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ansition Slide4 1 1">
  <p:cSld name="BLANK_1_1_1_1_1_1_1">
    <p:spTree>
      <p:nvGrpSpPr>
        <p:cNvPr id="1" name="Shape 67"/>
        <p:cNvGrpSpPr/>
        <p:nvPr/>
      </p:nvGrpSpPr>
      <p:grpSpPr>
        <a:xfrm>
          <a:off x="0" y="0"/>
          <a:ext cx="0" cy="0"/>
          <a:chOff x="0" y="0"/>
          <a:chExt cx="0" cy="0"/>
        </a:xfrm>
      </p:grpSpPr>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5"/>
          <p:cNvPicPr preferRelativeResize="0"/>
          <p:nvPr/>
        </p:nvPicPr>
        <p:blipFill>
          <a:blip r:embed="rId2">
            <a:alphaModFix/>
          </a:blip>
          <a:stretch>
            <a:fillRect/>
          </a:stretch>
        </p:blipFill>
        <p:spPr>
          <a:xfrm>
            <a:off x="0" y="0"/>
            <a:ext cx="9144003" cy="5134578"/>
          </a:xfrm>
          <a:prstGeom prst="rect">
            <a:avLst/>
          </a:prstGeom>
          <a:noFill/>
          <a:ln>
            <a:noFill/>
          </a:ln>
        </p:spPr>
      </p:pic>
      <p:sp>
        <p:nvSpPr>
          <p:cNvPr id="70" name="Google Shape;70;p15"/>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ansition Slide4 1 1 1">
  <p:cSld name="BLANK_1_1_1_1_1_1_1_1">
    <p:spTree>
      <p:nvGrpSpPr>
        <p:cNvPr id="1" name="Shape 71"/>
        <p:cNvGrpSpPr/>
        <p:nvPr/>
      </p:nvGrpSpPr>
      <p:grpSpPr>
        <a:xfrm>
          <a:off x="0" y="0"/>
          <a:ext cx="0" cy="0"/>
          <a:chOff x="0" y="0"/>
          <a:chExt cx="0" cy="0"/>
        </a:xfrm>
      </p:grpSpPr>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3" name="Google Shape;73;p16"/>
          <p:cNvPicPr preferRelativeResize="0"/>
          <p:nvPr/>
        </p:nvPicPr>
        <p:blipFill>
          <a:blip r:embed="rId2">
            <a:alphaModFix/>
          </a:blip>
          <a:stretch>
            <a:fillRect/>
          </a:stretch>
        </p:blipFill>
        <p:spPr>
          <a:xfrm>
            <a:off x="0" y="0"/>
            <a:ext cx="9144003" cy="5134578"/>
          </a:xfrm>
          <a:prstGeom prst="rect">
            <a:avLst/>
          </a:prstGeom>
          <a:noFill/>
          <a:ln>
            <a:noFill/>
          </a:ln>
        </p:spPr>
      </p:pic>
      <p:sp>
        <p:nvSpPr>
          <p:cNvPr id="74" name="Google Shape;74;p16"/>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ansition Slide4 1 1 1 1">
  <p:cSld name="BLANK_1_1_1_1_1_1_1_1_1">
    <p:spTree>
      <p:nvGrpSpPr>
        <p:cNvPr id="1" name="Shape 75"/>
        <p:cNvGrpSpPr/>
        <p:nvPr/>
      </p:nvGrpSpPr>
      <p:grpSpPr>
        <a:xfrm>
          <a:off x="0" y="0"/>
          <a:ext cx="0" cy="0"/>
          <a:chOff x="0" y="0"/>
          <a:chExt cx="0" cy="0"/>
        </a:xfrm>
      </p:grpSpPr>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7" name="Google Shape;77;p17"/>
          <p:cNvPicPr preferRelativeResize="0"/>
          <p:nvPr/>
        </p:nvPicPr>
        <p:blipFill>
          <a:blip r:embed="rId2">
            <a:alphaModFix/>
          </a:blip>
          <a:stretch>
            <a:fillRect/>
          </a:stretch>
        </p:blipFill>
        <p:spPr>
          <a:xfrm>
            <a:off x="0" y="0"/>
            <a:ext cx="9142635" cy="5143496"/>
          </a:xfrm>
          <a:prstGeom prst="rect">
            <a:avLst/>
          </a:prstGeom>
          <a:noFill/>
          <a:ln>
            <a:noFill/>
          </a:ln>
        </p:spPr>
      </p:pic>
      <p:sp>
        <p:nvSpPr>
          <p:cNvPr id="78" name="Google Shape;78;p17"/>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ansition Slide4 1 1 1 1 1">
  <p:cSld name="BLANK_1_1_1_1_1_1_1_1_1_1">
    <p:spTree>
      <p:nvGrpSpPr>
        <p:cNvPr id="1" name="Shape 79"/>
        <p:cNvGrpSpPr/>
        <p:nvPr/>
      </p:nvGrpSpPr>
      <p:grpSpPr>
        <a:xfrm>
          <a:off x="0" y="0"/>
          <a:ext cx="0" cy="0"/>
          <a:chOff x="0" y="0"/>
          <a:chExt cx="0" cy="0"/>
        </a:xfrm>
      </p:grpSpPr>
      <p:pic>
        <p:nvPicPr>
          <p:cNvPr id="80" name="Google Shape;80;p18"/>
          <p:cNvPicPr preferRelativeResize="0"/>
          <p:nvPr/>
        </p:nvPicPr>
        <p:blipFill>
          <a:blip r:embed="rId2">
            <a:alphaModFix/>
          </a:blip>
          <a:stretch>
            <a:fillRect/>
          </a:stretch>
        </p:blipFill>
        <p:spPr>
          <a:xfrm>
            <a:off x="0" y="0"/>
            <a:ext cx="9144000" cy="5144272"/>
          </a:xfrm>
          <a:prstGeom prst="rect">
            <a:avLst/>
          </a:prstGeom>
          <a:noFill/>
          <a:ln>
            <a:noFill/>
          </a:ln>
        </p:spPr>
      </p:pic>
      <p:sp>
        <p:nvSpPr>
          <p:cNvPr id="81" name="Google Shape;8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2" name="Google Shape;82;p18"/>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ransition Slide4 1 1 1 1 1 1">
  <p:cSld name="BLANK_1_1_1_1_1_1_1_1_1_1_1">
    <p:spTree>
      <p:nvGrpSpPr>
        <p:cNvPr id="1" name="Shape 83"/>
        <p:cNvGrpSpPr/>
        <p:nvPr/>
      </p:nvGrpSpPr>
      <p:grpSpPr>
        <a:xfrm>
          <a:off x="0" y="0"/>
          <a:ext cx="0" cy="0"/>
          <a:chOff x="0" y="0"/>
          <a:chExt cx="0" cy="0"/>
        </a:xfrm>
      </p:grpSpPr>
      <p:pic>
        <p:nvPicPr>
          <p:cNvPr id="84" name="Google Shape;84;p19"/>
          <p:cNvPicPr preferRelativeResize="0"/>
          <p:nvPr/>
        </p:nvPicPr>
        <p:blipFill>
          <a:blip r:embed="rId2">
            <a:alphaModFix/>
          </a:blip>
          <a:stretch>
            <a:fillRect/>
          </a:stretch>
        </p:blipFill>
        <p:spPr>
          <a:xfrm>
            <a:off x="0" y="0"/>
            <a:ext cx="9142635" cy="5143496"/>
          </a:xfrm>
          <a:prstGeom prst="rect">
            <a:avLst/>
          </a:prstGeom>
          <a:noFill/>
          <a:ln>
            <a:noFill/>
          </a:ln>
        </p:spPr>
      </p:pic>
      <p:sp>
        <p:nvSpPr>
          <p:cNvPr id="85" name="Google Shape;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6" name="Google Shape;86;p19"/>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ransition Slide4 1 1 1 1 1 1 1">
  <p:cSld name="BLANK_1_1_1_1_1_1_1_1_1_1_1_1">
    <p:spTree>
      <p:nvGrpSpPr>
        <p:cNvPr id="1" name="Shape 87"/>
        <p:cNvGrpSpPr/>
        <p:nvPr/>
      </p:nvGrpSpPr>
      <p:grpSpPr>
        <a:xfrm>
          <a:off x="0" y="0"/>
          <a:ext cx="0" cy="0"/>
          <a:chOff x="0" y="0"/>
          <a:chExt cx="0" cy="0"/>
        </a:xfrm>
      </p:grpSpPr>
      <p:pic>
        <p:nvPicPr>
          <p:cNvPr id="88" name="Google Shape;88;p20"/>
          <p:cNvPicPr preferRelativeResize="0"/>
          <p:nvPr/>
        </p:nvPicPr>
        <p:blipFill>
          <a:blip r:embed="rId2">
            <a:alphaModFix/>
          </a:blip>
          <a:stretch>
            <a:fillRect/>
          </a:stretch>
        </p:blipFill>
        <p:spPr>
          <a:xfrm>
            <a:off x="0" y="0"/>
            <a:ext cx="9142635" cy="5143504"/>
          </a:xfrm>
          <a:prstGeom prst="rect">
            <a:avLst/>
          </a:prstGeom>
          <a:noFill/>
          <a:ln>
            <a:noFill/>
          </a:ln>
        </p:spPr>
      </p:pic>
      <p:sp>
        <p:nvSpPr>
          <p:cNvPr id="89" name="Google Shape;8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20"/>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ransition Slide4 1 1 1 1 1 1 1 1">
  <p:cSld name="BLANK_1_1_1_1_1_1_1_1_1_1_1_1_1">
    <p:spTree>
      <p:nvGrpSpPr>
        <p:cNvPr id="1" name="Shape 91"/>
        <p:cNvGrpSpPr/>
        <p:nvPr/>
      </p:nvGrpSpPr>
      <p:grpSpPr>
        <a:xfrm>
          <a:off x="0" y="0"/>
          <a:ext cx="0" cy="0"/>
          <a:chOff x="0" y="0"/>
          <a:chExt cx="0" cy="0"/>
        </a:xfrm>
      </p:grpSpPr>
      <p:pic>
        <p:nvPicPr>
          <p:cNvPr id="92" name="Google Shape;92;p21"/>
          <p:cNvPicPr preferRelativeResize="0"/>
          <p:nvPr/>
        </p:nvPicPr>
        <p:blipFill>
          <a:blip r:embed="rId2">
            <a:alphaModFix/>
          </a:blip>
          <a:stretch>
            <a:fillRect/>
          </a:stretch>
        </p:blipFill>
        <p:spPr>
          <a:xfrm>
            <a:off x="0" y="0"/>
            <a:ext cx="9144000" cy="5144272"/>
          </a:xfrm>
          <a:prstGeom prst="rect">
            <a:avLst/>
          </a:prstGeom>
          <a:noFill/>
          <a:ln>
            <a:noFill/>
          </a:ln>
        </p:spPr>
      </p:pic>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21"/>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dy Slide 2">
  <p:cSld name="SECTION_HEADER_1">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475125" y="368774"/>
            <a:ext cx="6858000" cy="833700"/>
          </a:xfrm>
          <a:prstGeom prst="rect">
            <a:avLst/>
          </a:prstGeom>
          <a:noFill/>
          <a:ln>
            <a:noFill/>
          </a:ln>
        </p:spPr>
        <p:txBody>
          <a:bodyPr spcFirstLastPara="1" wrap="square" lIns="91425" tIns="91425" rIns="91425" bIns="91425" anchor="b" anchorCtr="0"/>
          <a:lstStyle>
            <a:lvl1pPr marR="0" lvl="0" rtl="0">
              <a:lnSpc>
                <a:spcPct val="90000"/>
              </a:lnSpc>
              <a:spcBef>
                <a:spcPts val="0"/>
              </a:spcBef>
              <a:spcAft>
                <a:spcPts val="0"/>
              </a:spcAft>
              <a:buClr>
                <a:srgbClr val="45494F"/>
              </a:buClr>
              <a:buSzPts val="1800"/>
              <a:buFont typeface="Montserrat"/>
              <a:buNone/>
              <a:defRPr sz="1800" b="1" i="0" u="none" strike="noStrike" cap="none">
                <a:solidFill>
                  <a:srgbClr val="45494F"/>
                </a:solidFill>
                <a:latin typeface="Montserrat"/>
                <a:ea typeface="Montserrat"/>
                <a:cs typeface="Montserrat"/>
                <a:sym typeface="Montserrat"/>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3"/>
          <p:cNvSpPr txBox="1">
            <a:spLocks noGrp="1"/>
          </p:cNvSpPr>
          <p:nvPr>
            <p:ph type="subTitle" idx="1"/>
          </p:nvPr>
        </p:nvSpPr>
        <p:spPr>
          <a:xfrm>
            <a:off x="475125" y="933225"/>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595959"/>
              </a:buClr>
              <a:buSzPts val="1800"/>
              <a:buFont typeface="Source Sans Pro Light"/>
              <a:buNone/>
              <a:defRPr sz="1800" i="0" u="none" strike="noStrike" cap="none">
                <a:solidFill>
                  <a:srgbClr val="595959"/>
                </a:solidFill>
                <a:latin typeface="Source Sans Pro Light"/>
                <a:ea typeface="Source Sans Pro Light"/>
                <a:cs typeface="Source Sans Pro Light"/>
                <a:sym typeface="Source Sans Pro Ligh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18" name="Google Shape;18;p3"/>
          <p:cNvPicPr preferRelativeResize="0"/>
          <p:nvPr/>
        </p:nvPicPr>
        <p:blipFill>
          <a:blip r:embed="rId2">
            <a:alphaModFix/>
          </a:blip>
          <a:stretch>
            <a:fillRect/>
          </a:stretch>
        </p:blipFill>
        <p:spPr>
          <a:xfrm>
            <a:off x="8885725" y="116825"/>
            <a:ext cx="148175" cy="171825"/>
          </a:xfrm>
          <a:prstGeom prst="rect">
            <a:avLst/>
          </a:prstGeom>
          <a:noFill/>
          <a:ln>
            <a:noFill/>
          </a:ln>
        </p:spPr>
      </p:pic>
      <p:pic>
        <p:nvPicPr>
          <p:cNvPr id="19" name="Google Shape;19;p3"/>
          <p:cNvPicPr preferRelativeResize="0"/>
          <p:nvPr/>
        </p:nvPicPr>
        <p:blipFill>
          <a:blip r:embed="rId3">
            <a:alphaModFix/>
          </a:blip>
          <a:stretch>
            <a:fillRect/>
          </a:stretch>
        </p:blipFill>
        <p:spPr>
          <a:xfrm>
            <a:off x="121350" y="141924"/>
            <a:ext cx="1811593" cy="1216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ransition Slide4 1 1 1 1 1 1 1 1 1">
  <p:cSld name="BLANK_1_1_1_1_1_1_1_1_1_1_1_1_1_1">
    <p:spTree>
      <p:nvGrpSpPr>
        <p:cNvPr id="1" name="Shape 95"/>
        <p:cNvGrpSpPr/>
        <p:nvPr/>
      </p:nvGrpSpPr>
      <p:grpSpPr>
        <a:xfrm>
          <a:off x="0" y="0"/>
          <a:ext cx="0" cy="0"/>
          <a:chOff x="0" y="0"/>
          <a:chExt cx="0" cy="0"/>
        </a:xfrm>
      </p:grpSpPr>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22"/>
          <p:cNvPicPr preferRelativeResize="0"/>
          <p:nvPr/>
        </p:nvPicPr>
        <p:blipFill>
          <a:blip r:embed="rId2">
            <a:alphaModFix/>
          </a:blip>
          <a:stretch>
            <a:fillRect/>
          </a:stretch>
        </p:blipFill>
        <p:spPr>
          <a:xfrm>
            <a:off x="0" y="0"/>
            <a:ext cx="9144000" cy="5144272"/>
          </a:xfrm>
          <a:prstGeom prst="rect">
            <a:avLst/>
          </a:prstGeom>
          <a:noFill/>
          <a:ln>
            <a:noFill/>
          </a:ln>
        </p:spPr>
      </p:pic>
      <p:sp>
        <p:nvSpPr>
          <p:cNvPr id="98" name="Google Shape;98;p22"/>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ransition Slide4 1 1 1 1 1 1 1 1 1 1">
  <p:cSld name="BLANK_1_1_1_1_1_1_1_1_1_1_1_1_1_1_1">
    <p:spTree>
      <p:nvGrpSpPr>
        <p:cNvPr id="1" name="Shape 99"/>
        <p:cNvGrpSpPr/>
        <p:nvPr/>
      </p:nvGrpSpPr>
      <p:grpSpPr>
        <a:xfrm>
          <a:off x="0" y="0"/>
          <a:ext cx="0" cy="0"/>
          <a:chOff x="0" y="0"/>
          <a:chExt cx="0" cy="0"/>
        </a:xfrm>
      </p:grpSpPr>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1" name="Google Shape;101;p23"/>
          <p:cNvPicPr preferRelativeResize="0"/>
          <p:nvPr/>
        </p:nvPicPr>
        <p:blipFill>
          <a:blip r:embed="rId2">
            <a:alphaModFix/>
          </a:blip>
          <a:stretch>
            <a:fillRect/>
          </a:stretch>
        </p:blipFill>
        <p:spPr>
          <a:xfrm>
            <a:off x="0" y="0"/>
            <a:ext cx="9142635" cy="5143504"/>
          </a:xfrm>
          <a:prstGeom prst="rect">
            <a:avLst/>
          </a:prstGeom>
          <a:noFill/>
          <a:ln>
            <a:noFill/>
          </a:ln>
        </p:spPr>
      </p:pic>
      <p:sp>
        <p:nvSpPr>
          <p:cNvPr id="102" name="Google Shape;102;p23"/>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ransition Slide4 1 1 1 1 1 1 1 1 1 1 1">
  <p:cSld name="BLANK_1_1_1_1_1_1_1_1_1_1_1_1_1_1_1_1">
    <p:spTree>
      <p:nvGrpSpPr>
        <p:cNvPr id="1" name="Shape 103"/>
        <p:cNvGrpSpPr/>
        <p:nvPr/>
      </p:nvGrpSpPr>
      <p:grpSpPr>
        <a:xfrm>
          <a:off x="0" y="0"/>
          <a:ext cx="0" cy="0"/>
          <a:chOff x="0" y="0"/>
          <a:chExt cx="0" cy="0"/>
        </a:xfrm>
      </p:grpSpPr>
      <p:sp>
        <p:nvSpPr>
          <p:cNvPr id="104" name="Google Shape;10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5" name="Google Shape;105;p24"/>
          <p:cNvPicPr preferRelativeResize="0"/>
          <p:nvPr/>
        </p:nvPicPr>
        <p:blipFill>
          <a:blip r:embed="rId2">
            <a:alphaModFix/>
          </a:blip>
          <a:stretch>
            <a:fillRect/>
          </a:stretch>
        </p:blipFill>
        <p:spPr>
          <a:xfrm>
            <a:off x="0" y="0"/>
            <a:ext cx="9142635" cy="5143504"/>
          </a:xfrm>
          <a:prstGeom prst="rect">
            <a:avLst/>
          </a:prstGeom>
          <a:noFill/>
          <a:ln>
            <a:noFill/>
          </a:ln>
        </p:spPr>
      </p:pic>
      <p:sp>
        <p:nvSpPr>
          <p:cNvPr id="106" name="Google Shape;106;p24"/>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ransition Slide4 1 1 1 1 1 1 1 1 1 1 1 1">
  <p:cSld name="BLANK_1_1_1_1_1_1_1_1_1_1_1_1_1_1_1_1_1">
    <p:spTree>
      <p:nvGrpSpPr>
        <p:cNvPr id="1" name="Shape 107"/>
        <p:cNvGrpSpPr/>
        <p:nvPr/>
      </p:nvGrpSpPr>
      <p:grpSpPr>
        <a:xfrm>
          <a:off x="0" y="0"/>
          <a:ext cx="0" cy="0"/>
          <a:chOff x="0" y="0"/>
          <a:chExt cx="0" cy="0"/>
        </a:xfrm>
      </p:grpSpPr>
      <p:sp>
        <p:nvSpPr>
          <p:cNvPr id="108" name="Google Shape;108;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9" name="Google Shape;109;p25"/>
          <p:cNvPicPr preferRelativeResize="0"/>
          <p:nvPr/>
        </p:nvPicPr>
        <p:blipFill>
          <a:blip r:embed="rId2">
            <a:alphaModFix/>
          </a:blip>
          <a:stretch>
            <a:fillRect/>
          </a:stretch>
        </p:blipFill>
        <p:spPr>
          <a:xfrm>
            <a:off x="0" y="0"/>
            <a:ext cx="9142635" cy="5143504"/>
          </a:xfrm>
          <a:prstGeom prst="rect">
            <a:avLst/>
          </a:prstGeom>
          <a:noFill/>
          <a:ln>
            <a:noFill/>
          </a:ln>
        </p:spPr>
      </p:pic>
      <p:sp>
        <p:nvSpPr>
          <p:cNvPr id="110" name="Google Shape;110;p25"/>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Font typeface="Montserrat Light"/>
              <a:buNone/>
              <a:defRPr sz="5200">
                <a:latin typeface="Montserrat Light"/>
                <a:ea typeface="Montserrat Light"/>
                <a:cs typeface="Montserrat Light"/>
                <a:sym typeface="Montserrat Ligh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Font typeface="Montserrat"/>
              <a:buNone/>
              <a:defRPr sz="2800">
                <a:latin typeface="Montserrat"/>
                <a:ea typeface="Montserrat"/>
                <a:cs typeface="Montserrat"/>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1986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1">
  <p:cSld name="TITLE_AND_BODY_2">
    <p:spTree>
      <p:nvGrpSpPr>
        <p:cNvPr id="1" name="Shape 22"/>
        <p:cNvGrpSpPr/>
        <p:nvPr/>
      </p:nvGrpSpPr>
      <p:grpSpPr>
        <a:xfrm>
          <a:off x="0" y="0"/>
          <a:ext cx="0" cy="0"/>
          <a:chOff x="0" y="0"/>
          <a:chExt cx="0" cy="0"/>
        </a:xfrm>
      </p:grpSpPr>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5"/>
          <p:cNvSpPr/>
          <p:nvPr/>
        </p:nvSpPr>
        <p:spPr>
          <a:xfrm>
            <a:off x="0" y="385775"/>
            <a:ext cx="9144000" cy="4757700"/>
          </a:xfrm>
          <a:prstGeom prst="rect">
            <a:avLst/>
          </a:prstGeom>
          <a:solidFill>
            <a:srgbClr val="134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subTitle" idx="1"/>
          </p:nvPr>
        </p:nvSpPr>
        <p:spPr>
          <a:xfrm>
            <a:off x="69675" y="-75250"/>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45494F"/>
              </a:buClr>
              <a:buSzPts val="900"/>
              <a:buFont typeface="Montserrat"/>
              <a:buNone/>
              <a:defRPr sz="900" i="0" u="none" strike="noStrike" cap="none">
                <a:solidFill>
                  <a:srgbClr val="45494F"/>
                </a:solidFill>
                <a:latin typeface="Montserrat"/>
                <a:ea typeface="Montserrat"/>
                <a:cs typeface="Montserrat"/>
                <a:sym typeface="Montserra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26" name="Google Shape;26;p5"/>
          <p:cNvPicPr preferRelativeResize="0"/>
          <p:nvPr/>
        </p:nvPicPr>
        <p:blipFill>
          <a:blip r:embed="rId2">
            <a:alphaModFix/>
          </a:blip>
          <a:stretch>
            <a:fillRect/>
          </a:stretch>
        </p:blipFill>
        <p:spPr>
          <a:xfrm>
            <a:off x="8885725" y="116825"/>
            <a:ext cx="148175" cy="1718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1 1 1">
  <p:cSld name="TITLE_AND_BODY_2_1_1">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6"/>
          <p:cNvSpPr/>
          <p:nvPr/>
        </p:nvSpPr>
        <p:spPr>
          <a:xfrm>
            <a:off x="0" y="385775"/>
            <a:ext cx="9144000" cy="4757700"/>
          </a:xfrm>
          <a:prstGeom prst="rect">
            <a:avLst/>
          </a:prstGeom>
          <a:solidFill>
            <a:srgbClr val="607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subTitle" idx="1"/>
          </p:nvPr>
        </p:nvSpPr>
        <p:spPr>
          <a:xfrm>
            <a:off x="69675" y="-75250"/>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45494F"/>
              </a:buClr>
              <a:buSzPts val="900"/>
              <a:buFont typeface="Montserrat"/>
              <a:buNone/>
              <a:defRPr sz="900" i="0" u="none" strike="noStrike" cap="none">
                <a:solidFill>
                  <a:srgbClr val="45494F"/>
                </a:solidFill>
                <a:latin typeface="Montserrat"/>
                <a:ea typeface="Montserrat"/>
                <a:cs typeface="Montserrat"/>
                <a:sym typeface="Montserra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31" name="Google Shape;31;p6"/>
          <p:cNvPicPr preferRelativeResize="0"/>
          <p:nvPr/>
        </p:nvPicPr>
        <p:blipFill>
          <a:blip r:embed="rId2">
            <a:alphaModFix/>
          </a:blip>
          <a:stretch>
            <a:fillRect/>
          </a:stretch>
        </p:blipFill>
        <p:spPr>
          <a:xfrm>
            <a:off x="8885725" y="116825"/>
            <a:ext cx="148175" cy="1718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act Slide">
  <p:cSld name="CUSTOM">
    <p:spTree>
      <p:nvGrpSpPr>
        <p:cNvPr id="1" name="Shape 32"/>
        <p:cNvGrpSpPr/>
        <p:nvPr/>
      </p:nvGrpSpPr>
      <p:grpSpPr>
        <a:xfrm>
          <a:off x="0" y="0"/>
          <a:ext cx="0" cy="0"/>
          <a:chOff x="0" y="0"/>
          <a:chExt cx="0" cy="0"/>
        </a:xfrm>
      </p:grpSpPr>
      <p:pic>
        <p:nvPicPr>
          <p:cNvPr id="33" name="Google Shape;33;p7"/>
          <p:cNvPicPr preferRelativeResize="0"/>
          <p:nvPr/>
        </p:nvPicPr>
        <p:blipFill>
          <a:blip r:embed="rId2">
            <a:alphaModFix/>
          </a:blip>
          <a:stretch>
            <a:fillRect/>
          </a:stretch>
        </p:blipFill>
        <p:spPr>
          <a:xfrm>
            <a:off x="0" y="0"/>
            <a:ext cx="9144000" cy="5144296"/>
          </a:xfrm>
          <a:prstGeom prst="rect">
            <a:avLst/>
          </a:prstGeom>
          <a:noFill/>
          <a:ln>
            <a:noFill/>
          </a:ln>
        </p:spPr>
      </p:pic>
      <p:sp>
        <p:nvSpPr>
          <p:cNvPr id="34" name="Google Shape;34;p7"/>
          <p:cNvSpPr txBox="1">
            <a:spLocks noGrp="1"/>
          </p:cNvSpPr>
          <p:nvPr>
            <p:ph type="ctrTitle"/>
          </p:nvPr>
        </p:nvSpPr>
        <p:spPr>
          <a:xfrm>
            <a:off x="227750" y="2337350"/>
            <a:ext cx="4539900" cy="833700"/>
          </a:xfrm>
          <a:prstGeom prst="rect">
            <a:avLst/>
          </a:prstGeom>
          <a:noFill/>
          <a:ln>
            <a:noFill/>
          </a:ln>
        </p:spPr>
        <p:txBody>
          <a:bodyPr spcFirstLastPara="1" wrap="square" lIns="91425" tIns="91425" rIns="91425" bIns="91425" anchor="b" anchorCtr="0"/>
          <a:lstStyle>
            <a:lvl1pPr marR="0" lvl="0" algn="r" rtl="0">
              <a:lnSpc>
                <a:spcPct val="90000"/>
              </a:lnSpc>
              <a:spcBef>
                <a:spcPts val="0"/>
              </a:spcBef>
              <a:spcAft>
                <a:spcPts val="0"/>
              </a:spcAft>
              <a:buClr>
                <a:schemeClr val="lt1"/>
              </a:buClr>
              <a:buSzPts val="3000"/>
              <a:buFont typeface="Montserrat Medium"/>
              <a:buNone/>
              <a:defRPr sz="30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5" name="Google Shape;35;p7"/>
          <p:cNvSpPr txBox="1">
            <a:spLocks noGrp="1"/>
          </p:cNvSpPr>
          <p:nvPr>
            <p:ph type="subTitle" idx="1"/>
          </p:nvPr>
        </p:nvSpPr>
        <p:spPr>
          <a:xfrm>
            <a:off x="5354625" y="3461425"/>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FFFFFF"/>
              </a:buClr>
              <a:buSzPts val="1800"/>
              <a:buFont typeface="Source Sans Pro Light"/>
              <a:buNone/>
              <a:defRPr sz="1800" i="0" u="none" strike="noStrike" cap="none">
                <a:solidFill>
                  <a:srgbClr val="FFFFFF"/>
                </a:solidFill>
                <a:latin typeface="Source Sans Pro Light"/>
                <a:ea typeface="Source Sans Pro Light"/>
                <a:cs typeface="Source Sans Pro Light"/>
                <a:sym typeface="Source Sans Pro Ligh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ansition Slide - Snapshot Overview">
  <p:cSld name="BLANK_1">
    <p:spTree>
      <p:nvGrpSpPr>
        <p:cNvPr id="1" name="Shape 43"/>
        <p:cNvGrpSpPr/>
        <p:nvPr/>
      </p:nvGrpSpPr>
      <p:grpSpPr>
        <a:xfrm>
          <a:off x="0" y="0"/>
          <a:ext cx="0" cy="0"/>
          <a:chOff x="0" y="0"/>
          <a:chExt cx="0" cy="0"/>
        </a:xfrm>
      </p:grpSpPr>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5" name="Google Shape;45;p9"/>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46" name="Google Shape;46;p9"/>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ransition Slide1">
  <p:cSld name="BLANK_1_1">
    <p:spTree>
      <p:nvGrpSpPr>
        <p:cNvPr id="1" name="Shape 47"/>
        <p:cNvGrpSpPr/>
        <p:nvPr/>
      </p:nvGrpSpPr>
      <p:grpSpPr>
        <a:xfrm>
          <a:off x="0" y="0"/>
          <a:ext cx="0" cy="0"/>
          <a:chOff x="0" y="0"/>
          <a:chExt cx="0" cy="0"/>
        </a:xfrm>
      </p:grpSpPr>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9" name="Google Shape;49;p10"/>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50" name="Google Shape;50;p10"/>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ansition Slide2">
  <p:cSld name="BLANK_1_1_1">
    <p:spTree>
      <p:nvGrpSpPr>
        <p:cNvPr id="1" name="Shape 51"/>
        <p:cNvGrpSpPr/>
        <p:nvPr/>
      </p:nvGrpSpPr>
      <p:grpSpPr>
        <a:xfrm>
          <a:off x="0" y="0"/>
          <a:ext cx="0" cy="0"/>
          <a:chOff x="0" y="0"/>
          <a:chExt cx="0" cy="0"/>
        </a:xfrm>
      </p:grpSpPr>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3" name="Google Shape;53;p11"/>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54" name="Google Shape;54;p11"/>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theme" Target="../theme/theme1.xml"/><Relationship Id="rId26"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385775"/>
            <a:ext cx="9144000" cy="4757700"/>
          </a:xfrm>
          <a:prstGeom prst="rect">
            <a:avLst/>
          </a:prstGeom>
          <a:solidFill>
            <a:srgbClr val="F3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4" name="Google Shape;13;p2">
            <a:extLst>
              <a:ext uri="{FF2B5EF4-FFF2-40B4-BE49-F238E27FC236}">
                <a16:creationId xmlns:a16="http://schemas.microsoft.com/office/drawing/2014/main" xmlns="" id="{1495B0EB-C590-5443-B3C7-F2273CD4B964}"/>
              </a:ext>
            </a:extLst>
          </p:cNvPr>
          <p:cNvPicPr preferRelativeResize="0"/>
          <p:nvPr userDrawn="1"/>
        </p:nvPicPr>
        <p:blipFill>
          <a:blip r:embed="rId26">
            <a:alphaModFix/>
          </a:blip>
          <a:stretch>
            <a:fillRect/>
          </a:stretch>
        </p:blipFill>
        <p:spPr>
          <a:xfrm>
            <a:off x="8586076" y="116825"/>
            <a:ext cx="447823" cy="5193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3"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311708" y="1545450"/>
            <a:ext cx="8520600" cy="20526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sz="4000" b="1" dirty="0">
                <a:solidFill>
                  <a:srgbClr val="607081"/>
                </a:solidFill>
                <a:latin typeface="Montserrat"/>
                <a:ea typeface="Montserrat"/>
                <a:cs typeface="Montserrat"/>
                <a:sym typeface="Montserrat"/>
              </a:rPr>
              <a:t>BENEFITS</a:t>
            </a:r>
            <a:r>
              <a:rPr lang="en" sz="4000" dirty="0">
                <a:solidFill>
                  <a:srgbClr val="607081"/>
                </a:solidFill>
              </a:rPr>
              <a:t> –FEATURES - PROOF</a:t>
            </a:r>
            <a:endParaRPr sz="4000" dirty="0">
              <a:solidFill>
                <a:srgbClr val="607081"/>
              </a:solidFill>
            </a:endParaRPr>
          </a:p>
        </p:txBody>
      </p:sp>
      <p:pic>
        <p:nvPicPr>
          <p:cNvPr id="58" name="Shape 58"/>
          <p:cNvPicPr preferRelativeResize="0"/>
          <p:nvPr/>
        </p:nvPicPr>
        <p:blipFill>
          <a:blip r:embed="rId3">
            <a:alphaModFix/>
          </a:blip>
          <a:stretch>
            <a:fillRect/>
          </a:stretch>
        </p:blipFill>
        <p:spPr>
          <a:xfrm>
            <a:off x="438150" y="2127200"/>
            <a:ext cx="1866904" cy="125475"/>
          </a:xfrm>
          <a:prstGeom prst="rect">
            <a:avLst/>
          </a:prstGeom>
          <a:noFill/>
          <a:ln>
            <a:noFill/>
          </a:ln>
        </p:spPr>
      </p:pic>
    </p:spTree>
    <p:extLst>
      <p:ext uri="{BB962C8B-B14F-4D97-AF65-F5344CB8AC3E}">
        <p14:creationId xmlns:p14="http://schemas.microsoft.com/office/powerpoint/2010/main" val="205844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subTitle" idx="2"/>
          </p:nvPr>
        </p:nvSpPr>
        <p:spPr>
          <a:xfrm>
            <a:off x="94744" y="406363"/>
            <a:ext cx="6858000" cy="5193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Clr>
                <a:schemeClr val="dk1"/>
              </a:buClr>
              <a:buSzPts val="1100"/>
              <a:buFont typeface="Arial"/>
              <a:buNone/>
            </a:pPr>
            <a:r>
              <a:rPr lang="en" dirty="0">
                <a:solidFill>
                  <a:srgbClr val="595959"/>
                </a:solidFill>
              </a:rPr>
              <a:t>TEMPLATE:</a:t>
            </a:r>
            <a:r>
              <a:rPr lang="en" dirty="0"/>
              <a:t/>
            </a:r>
            <a:br>
              <a:rPr lang="en" dirty="0"/>
            </a:br>
            <a:r>
              <a:rPr lang="en" sz="1400" b="1" dirty="0">
                <a:solidFill>
                  <a:srgbClr val="F15421"/>
                </a:solidFill>
              </a:rPr>
              <a:t>Benefits → Features → Proof Points</a:t>
            </a:r>
            <a:endParaRPr sz="1400" b="1" dirty="0">
              <a:solidFill>
                <a:srgbClr val="F15421"/>
              </a:solidFill>
            </a:endParaRPr>
          </a:p>
          <a:p>
            <a:pPr marL="0" lvl="0" indent="0" algn="l" rtl="0">
              <a:spcBef>
                <a:spcPts val="800"/>
              </a:spcBef>
              <a:spcAft>
                <a:spcPts val="0"/>
              </a:spcAft>
              <a:buNone/>
            </a:pPr>
            <a:endParaRPr dirty="0"/>
          </a:p>
        </p:txBody>
      </p:sp>
      <p:sp>
        <p:nvSpPr>
          <p:cNvPr id="164" name="Google Shape;164;p29"/>
          <p:cNvSpPr/>
          <p:nvPr/>
        </p:nvSpPr>
        <p:spPr>
          <a:xfrm>
            <a:off x="3993875" y="3405300"/>
            <a:ext cx="4746900" cy="1153200"/>
          </a:xfrm>
          <a:prstGeom prst="rect">
            <a:avLst/>
          </a:pr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9"/>
          <p:cNvSpPr/>
          <p:nvPr/>
        </p:nvSpPr>
        <p:spPr>
          <a:xfrm>
            <a:off x="2130900" y="3405300"/>
            <a:ext cx="1614600" cy="1153200"/>
          </a:xfrm>
          <a:prstGeom prst="rect">
            <a:avLst/>
          </a:pr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9"/>
          <p:cNvSpPr/>
          <p:nvPr/>
        </p:nvSpPr>
        <p:spPr>
          <a:xfrm>
            <a:off x="2130975" y="1820025"/>
            <a:ext cx="1614600" cy="1499100"/>
          </a:xfrm>
          <a:prstGeom prst="rect">
            <a:avLst/>
          </a:pr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9"/>
          <p:cNvSpPr/>
          <p:nvPr/>
        </p:nvSpPr>
        <p:spPr>
          <a:xfrm>
            <a:off x="3993725" y="1820025"/>
            <a:ext cx="4746900" cy="1499100"/>
          </a:xfrm>
          <a:prstGeom prst="rect">
            <a:avLst/>
          </a:pr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9"/>
          <p:cNvSpPr/>
          <p:nvPr/>
        </p:nvSpPr>
        <p:spPr>
          <a:xfrm>
            <a:off x="268075" y="1820025"/>
            <a:ext cx="1614600" cy="1499100"/>
          </a:xfrm>
          <a:prstGeom prst="rect">
            <a:avLst/>
          </a:pr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9"/>
          <p:cNvSpPr txBox="1"/>
          <p:nvPr/>
        </p:nvSpPr>
        <p:spPr>
          <a:xfrm>
            <a:off x="2205750" y="2768188"/>
            <a:ext cx="1464900" cy="3654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1600"/>
              </a:spcAft>
              <a:buNone/>
            </a:pPr>
            <a:r>
              <a:rPr lang="en" sz="1100">
                <a:solidFill>
                  <a:srgbClr val="6E747D"/>
                </a:solidFill>
                <a:latin typeface="Montserrat SemiBold"/>
                <a:ea typeface="Montserrat SemiBold"/>
                <a:cs typeface="Montserrat SemiBold"/>
                <a:sym typeface="Montserrat SemiBold"/>
              </a:rPr>
              <a:t>Feature 1 </a:t>
            </a:r>
            <a:br>
              <a:rPr lang="en" sz="1100">
                <a:solidFill>
                  <a:srgbClr val="6E747D"/>
                </a:solidFill>
                <a:latin typeface="Montserrat SemiBold"/>
                <a:ea typeface="Montserrat SemiBold"/>
                <a:cs typeface="Montserrat SemiBold"/>
                <a:sym typeface="Montserrat SemiBold"/>
              </a:rPr>
            </a:br>
            <a:r>
              <a:rPr lang="en" sz="1100">
                <a:solidFill>
                  <a:srgbClr val="6E747D"/>
                </a:solidFill>
                <a:latin typeface="Montserrat SemiBold"/>
                <a:ea typeface="Montserrat SemiBold"/>
                <a:cs typeface="Montserrat SemiBold"/>
                <a:sym typeface="Montserrat SemiBold"/>
              </a:rPr>
              <a:t>that ties to benefit</a:t>
            </a:r>
            <a:endParaRPr sz="1100">
              <a:solidFill>
                <a:srgbClr val="6E747D"/>
              </a:solidFill>
              <a:latin typeface="Montserrat SemiBold"/>
              <a:ea typeface="Montserrat SemiBold"/>
              <a:cs typeface="Montserrat SemiBold"/>
              <a:sym typeface="Montserrat SemiBold"/>
            </a:endParaRPr>
          </a:p>
        </p:txBody>
      </p:sp>
      <p:sp>
        <p:nvSpPr>
          <p:cNvPr id="170" name="Google Shape;170;p29"/>
          <p:cNvSpPr txBox="1"/>
          <p:nvPr/>
        </p:nvSpPr>
        <p:spPr>
          <a:xfrm>
            <a:off x="322825" y="2520100"/>
            <a:ext cx="1505100" cy="5559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1600"/>
              </a:spcAft>
              <a:buNone/>
            </a:pPr>
            <a:endParaRPr sz="1100">
              <a:solidFill>
                <a:srgbClr val="6E747D"/>
              </a:solidFill>
              <a:latin typeface="Montserrat SemiBold"/>
              <a:ea typeface="Montserrat SemiBold"/>
              <a:cs typeface="Montserrat SemiBold"/>
              <a:sym typeface="Montserrat SemiBold"/>
            </a:endParaRPr>
          </a:p>
        </p:txBody>
      </p:sp>
      <p:sp>
        <p:nvSpPr>
          <p:cNvPr id="171" name="Google Shape;171;p29"/>
          <p:cNvSpPr/>
          <p:nvPr/>
        </p:nvSpPr>
        <p:spPr>
          <a:xfrm>
            <a:off x="268075" y="1820025"/>
            <a:ext cx="1614600" cy="479700"/>
          </a:xfrm>
          <a:prstGeom prst="rect">
            <a:avLst/>
          </a:prstGeom>
          <a:solidFill>
            <a:srgbClr val="134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9"/>
          <p:cNvSpPr txBox="1"/>
          <p:nvPr/>
        </p:nvSpPr>
        <p:spPr>
          <a:xfrm>
            <a:off x="268075" y="1944600"/>
            <a:ext cx="1614600" cy="23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FFFFFF"/>
                </a:solidFill>
                <a:latin typeface="Montserrat ExtraBold"/>
                <a:ea typeface="Montserrat ExtraBold"/>
                <a:cs typeface="Montserrat ExtraBold"/>
                <a:sym typeface="Montserrat ExtraBold"/>
              </a:rPr>
              <a:t>BENEFITS</a:t>
            </a:r>
            <a:endParaRPr sz="800">
              <a:solidFill>
                <a:srgbClr val="FFFFFF"/>
              </a:solidFill>
              <a:latin typeface="Montserrat ExtraBold"/>
              <a:ea typeface="Montserrat ExtraBold"/>
              <a:cs typeface="Montserrat ExtraBold"/>
              <a:sym typeface="Montserrat ExtraBold"/>
            </a:endParaRPr>
          </a:p>
        </p:txBody>
      </p:sp>
      <p:sp>
        <p:nvSpPr>
          <p:cNvPr id="173" name="Google Shape;173;p29"/>
          <p:cNvSpPr txBox="1"/>
          <p:nvPr/>
        </p:nvSpPr>
        <p:spPr>
          <a:xfrm>
            <a:off x="2205750" y="3751075"/>
            <a:ext cx="1464900" cy="3654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1600"/>
              </a:spcAft>
              <a:buNone/>
            </a:pPr>
            <a:r>
              <a:rPr lang="en" sz="1100">
                <a:solidFill>
                  <a:srgbClr val="6E747D"/>
                </a:solidFill>
                <a:latin typeface="Montserrat SemiBold"/>
                <a:ea typeface="Montserrat SemiBold"/>
                <a:cs typeface="Montserrat SemiBold"/>
                <a:sym typeface="Montserrat SemiBold"/>
              </a:rPr>
              <a:t>Feature 2 </a:t>
            </a:r>
            <a:br>
              <a:rPr lang="en" sz="1100">
                <a:solidFill>
                  <a:srgbClr val="6E747D"/>
                </a:solidFill>
                <a:latin typeface="Montserrat SemiBold"/>
                <a:ea typeface="Montserrat SemiBold"/>
                <a:cs typeface="Montserrat SemiBold"/>
                <a:sym typeface="Montserrat SemiBold"/>
              </a:rPr>
            </a:br>
            <a:r>
              <a:rPr lang="en" sz="1100">
                <a:solidFill>
                  <a:srgbClr val="6E747D"/>
                </a:solidFill>
                <a:latin typeface="Montserrat SemiBold"/>
                <a:ea typeface="Montserrat SemiBold"/>
                <a:cs typeface="Montserrat SemiBold"/>
                <a:sym typeface="Montserrat SemiBold"/>
              </a:rPr>
              <a:t>that ties to benefit</a:t>
            </a:r>
            <a:endParaRPr sz="1100">
              <a:solidFill>
                <a:srgbClr val="6E747D"/>
              </a:solidFill>
              <a:latin typeface="Montserrat SemiBold"/>
              <a:ea typeface="Montserrat SemiBold"/>
              <a:cs typeface="Montserrat SemiBold"/>
              <a:sym typeface="Montserrat SemiBold"/>
            </a:endParaRPr>
          </a:p>
        </p:txBody>
      </p:sp>
      <p:sp>
        <p:nvSpPr>
          <p:cNvPr id="174" name="Google Shape;174;p29"/>
          <p:cNvSpPr txBox="1"/>
          <p:nvPr/>
        </p:nvSpPr>
        <p:spPr>
          <a:xfrm>
            <a:off x="4165900" y="2464438"/>
            <a:ext cx="4302600" cy="819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900">
                <a:solidFill>
                  <a:srgbClr val="6E747D"/>
                </a:solidFill>
                <a:latin typeface="Source Sans Pro SemiBold"/>
                <a:ea typeface="Source Sans Pro SemiBold"/>
                <a:cs typeface="Source Sans Pro SemiBold"/>
                <a:sym typeface="Source Sans Pro SemiBold"/>
              </a:rPr>
              <a:t>Client success story</a:t>
            </a:r>
            <a:endParaRPr sz="900">
              <a:solidFill>
                <a:srgbClr val="6E747D"/>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en" sz="900">
                <a:solidFill>
                  <a:srgbClr val="6E747D"/>
                </a:solidFill>
                <a:latin typeface="Source Sans Pro SemiBold"/>
                <a:ea typeface="Source Sans Pro SemiBold"/>
                <a:cs typeface="Source Sans Pro SemiBold"/>
                <a:sym typeface="Source Sans Pro SemiBold"/>
              </a:rPr>
              <a:t>Percentage improvement</a:t>
            </a:r>
            <a:endParaRPr sz="900">
              <a:solidFill>
                <a:srgbClr val="6E747D"/>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en" sz="900">
                <a:solidFill>
                  <a:srgbClr val="6E747D"/>
                </a:solidFill>
                <a:latin typeface="Source Sans Pro SemiBold"/>
                <a:ea typeface="Source Sans Pro SemiBold"/>
                <a:cs typeface="Source Sans Pro SemiBold"/>
                <a:sym typeface="Source Sans Pro SemiBold"/>
              </a:rPr>
              <a:t>Speed metric</a:t>
            </a:r>
            <a:endParaRPr sz="900">
              <a:solidFill>
                <a:srgbClr val="6E747D"/>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en" sz="900">
                <a:solidFill>
                  <a:srgbClr val="6E747D"/>
                </a:solidFill>
                <a:latin typeface="Source Sans Pro SemiBold"/>
                <a:ea typeface="Source Sans Pro SemiBold"/>
                <a:cs typeface="Source Sans Pro SemiBold"/>
                <a:sym typeface="Source Sans Pro SemiBold"/>
              </a:rPr>
              <a:t>Dollar Savings</a:t>
            </a:r>
            <a:endParaRPr sz="900">
              <a:solidFill>
                <a:srgbClr val="6E747D"/>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en" sz="900">
                <a:solidFill>
                  <a:srgbClr val="6E747D"/>
                </a:solidFill>
                <a:latin typeface="Source Sans Pro SemiBold"/>
                <a:ea typeface="Source Sans Pro SemiBold"/>
                <a:cs typeface="Source Sans Pro SemiBold"/>
                <a:sym typeface="Source Sans Pro SemiBold"/>
              </a:rPr>
              <a:t>Numbers and client stories are best</a:t>
            </a:r>
            <a:endParaRPr sz="900">
              <a:solidFill>
                <a:srgbClr val="6E747D"/>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endParaRPr sz="900">
              <a:solidFill>
                <a:srgbClr val="6E747D"/>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endParaRPr sz="900">
              <a:solidFill>
                <a:srgbClr val="6E747D"/>
              </a:solidFill>
              <a:latin typeface="Source Sans Pro SemiBold"/>
              <a:ea typeface="Source Sans Pro SemiBold"/>
              <a:cs typeface="Source Sans Pro SemiBold"/>
              <a:sym typeface="Source Sans Pro SemiBold"/>
            </a:endParaRPr>
          </a:p>
        </p:txBody>
      </p:sp>
      <p:sp>
        <p:nvSpPr>
          <p:cNvPr id="175" name="Google Shape;175;p29"/>
          <p:cNvSpPr txBox="1"/>
          <p:nvPr/>
        </p:nvSpPr>
        <p:spPr>
          <a:xfrm>
            <a:off x="4165900" y="3610800"/>
            <a:ext cx="4302600" cy="628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endParaRPr sz="900">
              <a:solidFill>
                <a:srgbClr val="6E747D"/>
              </a:solidFill>
              <a:latin typeface="Source Sans Pro SemiBold"/>
              <a:ea typeface="Source Sans Pro SemiBold"/>
              <a:cs typeface="Source Sans Pro SemiBold"/>
              <a:sym typeface="Source Sans Pro SemiBold"/>
            </a:endParaRPr>
          </a:p>
        </p:txBody>
      </p:sp>
      <p:sp>
        <p:nvSpPr>
          <p:cNvPr id="176" name="Google Shape;176;p29"/>
          <p:cNvSpPr/>
          <p:nvPr/>
        </p:nvSpPr>
        <p:spPr>
          <a:xfrm>
            <a:off x="2130900" y="1822800"/>
            <a:ext cx="1614600" cy="479700"/>
          </a:xfrm>
          <a:prstGeom prst="rect">
            <a:avLst/>
          </a:prstGeom>
          <a:solidFill>
            <a:srgbClr val="134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9"/>
          <p:cNvSpPr txBox="1"/>
          <p:nvPr/>
        </p:nvSpPr>
        <p:spPr>
          <a:xfrm>
            <a:off x="2130900" y="1947375"/>
            <a:ext cx="1614600" cy="23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FFFFFF"/>
                </a:solidFill>
                <a:latin typeface="Montserrat ExtraBold"/>
                <a:ea typeface="Montserrat ExtraBold"/>
                <a:cs typeface="Montserrat ExtraBold"/>
                <a:sym typeface="Montserrat ExtraBold"/>
              </a:rPr>
              <a:t>FEATURES</a:t>
            </a:r>
            <a:endParaRPr sz="800">
              <a:solidFill>
                <a:srgbClr val="FFFFFF"/>
              </a:solidFill>
              <a:latin typeface="Montserrat ExtraBold"/>
              <a:ea typeface="Montserrat ExtraBold"/>
              <a:cs typeface="Montserrat ExtraBold"/>
              <a:sym typeface="Montserrat ExtraBold"/>
            </a:endParaRPr>
          </a:p>
        </p:txBody>
      </p:sp>
      <p:sp>
        <p:nvSpPr>
          <p:cNvPr id="178" name="Google Shape;178;p29"/>
          <p:cNvSpPr/>
          <p:nvPr/>
        </p:nvSpPr>
        <p:spPr>
          <a:xfrm>
            <a:off x="3993875" y="1825575"/>
            <a:ext cx="4746900" cy="479700"/>
          </a:xfrm>
          <a:prstGeom prst="rect">
            <a:avLst/>
          </a:prstGeom>
          <a:solidFill>
            <a:srgbClr val="134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9"/>
          <p:cNvSpPr txBox="1"/>
          <p:nvPr/>
        </p:nvSpPr>
        <p:spPr>
          <a:xfrm>
            <a:off x="3993875" y="1950150"/>
            <a:ext cx="4746900" cy="23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FFFFFF"/>
                </a:solidFill>
                <a:latin typeface="Montserrat ExtraBold"/>
                <a:ea typeface="Montserrat ExtraBold"/>
                <a:cs typeface="Montserrat ExtraBold"/>
                <a:sym typeface="Montserrat ExtraBold"/>
              </a:rPr>
              <a:t>PROOF POINTS</a:t>
            </a:r>
            <a:endParaRPr sz="800">
              <a:solidFill>
                <a:srgbClr val="FFFFFF"/>
              </a:solidFill>
              <a:latin typeface="Montserrat ExtraBold"/>
              <a:ea typeface="Montserrat ExtraBold"/>
              <a:cs typeface="Montserrat ExtraBold"/>
              <a:sym typeface="Montserrat ExtraBold"/>
            </a:endParaRPr>
          </a:p>
        </p:txBody>
      </p:sp>
      <p:sp>
        <p:nvSpPr>
          <p:cNvPr id="180" name="Google Shape;180;p29"/>
          <p:cNvSpPr/>
          <p:nvPr/>
        </p:nvSpPr>
        <p:spPr>
          <a:xfrm>
            <a:off x="268075" y="3644525"/>
            <a:ext cx="1614600" cy="914100"/>
          </a:xfrm>
          <a:prstGeom prst="rect">
            <a:avLst/>
          </a:pr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9"/>
          <p:cNvSpPr txBox="1"/>
          <p:nvPr/>
        </p:nvSpPr>
        <p:spPr>
          <a:xfrm>
            <a:off x="310975" y="3862775"/>
            <a:ext cx="1528800" cy="696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400"/>
              </a:spcAft>
              <a:buNone/>
            </a:pPr>
            <a:r>
              <a:rPr lang="en" sz="800" b="1" dirty="0">
                <a:solidFill>
                  <a:srgbClr val="666666"/>
                </a:solidFill>
                <a:latin typeface="Montserrat"/>
                <a:ea typeface="Montserrat"/>
                <a:cs typeface="Montserrat"/>
                <a:sym typeface="Montserrat"/>
              </a:rPr>
              <a:t>8-12 word headline  </a:t>
            </a:r>
            <a:br>
              <a:rPr lang="en" sz="800" b="1" dirty="0">
                <a:solidFill>
                  <a:srgbClr val="666666"/>
                </a:solidFill>
                <a:latin typeface="Montserrat"/>
                <a:ea typeface="Montserrat"/>
                <a:cs typeface="Montserrat"/>
                <a:sym typeface="Montserrat"/>
              </a:rPr>
            </a:br>
            <a:r>
              <a:rPr lang="en" sz="800" dirty="0">
                <a:solidFill>
                  <a:srgbClr val="666666"/>
                </a:solidFill>
                <a:latin typeface="Montserrat Light"/>
                <a:ea typeface="Montserrat Light"/>
                <a:cs typeface="Montserrat Light"/>
                <a:sym typeface="Montserrat Light"/>
              </a:rPr>
              <a:t>10-15 word advertisement description</a:t>
            </a:r>
          </a:p>
          <a:p>
            <a:pPr marL="0" lvl="0" indent="0" algn="l" rtl="0">
              <a:lnSpc>
                <a:spcPct val="115000"/>
              </a:lnSpc>
              <a:spcBef>
                <a:spcPts val="0"/>
              </a:spcBef>
              <a:spcAft>
                <a:spcPts val="1600"/>
              </a:spcAft>
              <a:buNone/>
            </a:pPr>
            <a:r>
              <a:rPr lang="en" sz="600" dirty="0">
                <a:solidFill>
                  <a:srgbClr val="666666"/>
                </a:solidFill>
                <a:latin typeface="Montserrat Light"/>
                <a:ea typeface="Montserrat"/>
                <a:cs typeface="Montserrat"/>
                <a:sym typeface="Montserrat Light"/>
              </a:rPr>
              <a:t>*Subject to character limitations</a:t>
            </a:r>
            <a:endParaRPr sz="600" dirty="0">
              <a:solidFill>
                <a:srgbClr val="666666"/>
              </a:solidFill>
              <a:latin typeface="Montserrat"/>
              <a:ea typeface="Montserrat"/>
              <a:cs typeface="Montserrat"/>
              <a:sym typeface="Montserrat"/>
            </a:endParaRPr>
          </a:p>
        </p:txBody>
      </p:sp>
      <p:sp>
        <p:nvSpPr>
          <p:cNvPr id="182" name="Google Shape;182;p29"/>
          <p:cNvSpPr/>
          <p:nvPr/>
        </p:nvSpPr>
        <p:spPr>
          <a:xfrm>
            <a:off x="267925" y="3413525"/>
            <a:ext cx="1614600" cy="383400"/>
          </a:xfrm>
          <a:prstGeom prst="rect">
            <a:avLst/>
          </a:prstGeom>
          <a:solidFill>
            <a:srgbClr val="FF5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9"/>
          <p:cNvSpPr txBox="1"/>
          <p:nvPr/>
        </p:nvSpPr>
        <p:spPr>
          <a:xfrm>
            <a:off x="267925" y="3473611"/>
            <a:ext cx="1614600" cy="23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FFFFFF"/>
                </a:solidFill>
                <a:latin typeface="Montserrat ExtraBold"/>
                <a:ea typeface="Montserrat ExtraBold"/>
                <a:cs typeface="Montserrat ExtraBold"/>
                <a:sym typeface="Montserrat ExtraBold"/>
              </a:rPr>
              <a:t>SAMPLE PAID MEDIA MESSAGE:</a:t>
            </a:r>
            <a:endParaRPr sz="800">
              <a:solidFill>
                <a:srgbClr val="FFFFFF"/>
              </a:solidFill>
              <a:latin typeface="Montserrat ExtraBold"/>
              <a:ea typeface="Montserrat ExtraBold"/>
              <a:cs typeface="Montserrat ExtraBold"/>
              <a:sym typeface="Montserrat ExtraBold"/>
            </a:endParaRPr>
          </a:p>
        </p:txBody>
      </p:sp>
      <p:sp>
        <p:nvSpPr>
          <p:cNvPr id="184" name="Google Shape;184;p29"/>
          <p:cNvSpPr/>
          <p:nvPr/>
        </p:nvSpPr>
        <p:spPr>
          <a:xfrm>
            <a:off x="268075" y="1096577"/>
            <a:ext cx="8472600" cy="569823"/>
          </a:xfrm>
          <a:prstGeom prst="rect">
            <a:avLst/>
          </a:prstGeom>
          <a:solidFill>
            <a:srgbClr val="13496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dirty="0">
                <a:solidFill>
                  <a:srgbClr val="FFFFFF"/>
                </a:solidFill>
                <a:latin typeface="Open Sans Semibold" charset="0"/>
                <a:ea typeface="Open Sans Semibold" charset="0"/>
                <a:cs typeface="Open Sans Semibold" charset="0"/>
                <a:sym typeface="Calibri"/>
              </a:rPr>
              <a:t>Businesses love their services and products. But you know that benefits are more important than features… </a:t>
            </a:r>
            <a:br>
              <a:rPr lang="en" sz="1100" b="1" dirty="0">
                <a:solidFill>
                  <a:srgbClr val="FFFFFF"/>
                </a:solidFill>
                <a:latin typeface="Open Sans Semibold" charset="0"/>
                <a:ea typeface="Open Sans Semibold" charset="0"/>
                <a:cs typeface="Open Sans Semibold" charset="0"/>
                <a:sym typeface="Calibri"/>
              </a:rPr>
            </a:br>
            <a:r>
              <a:rPr lang="en" sz="1100" b="1" dirty="0">
                <a:solidFill>
                  <a:srgbClr val="FFFFFF"/>
                </a:solidFill>
                <a:latin typeface="Open Sans Semibold" charset="0"/>
                <a:ea typeface="Open Sans Semibold" charset="0"/>
                <a:cs typeface="Open Sans Semibold" charset="0"/>
                <a:sym typeface="Calibri"/>
              </a:rPr>
              <a:t>A benefit worth its salt can be backed up by a feature (or two) with those backed up by multiple proof points. </a:t>
            </a:r>
            <a:endParaRPr sz="1100" b="1" dirty="0">
              <a:solidFill>
                <a:srgbClr val="FFFFFF"/>
              </a:solidFill>
              <a:latin typeface="Open Sans Semibold" charset="0"/>
              <a:ea typeface="Open Sans Semibold" charset="0"/>
              <a:cs typeface="Open Sans Semibold" charset="0"/>
              <a:sym typeface="Calibri"/>
            </a:endParaRPr>
          </a:p>
        </p:txBody>
      </p:sp>
      <p:sp>
        <p:nvSpPr>
          <p:cNvPr id="185" name="Google Shape;185;p29"/>
          <p:cNvSpPr txBox="1"/>
          <p:nvPr/>
        </p:nvSpPr>
        <p:spPr>
          <a:xfrm>
            <a:off x="4165900" y="3523963"/>
            <a:ext cx="4302600" cy="819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900">
                <a:solidFill>
                  <a:srgbClr val="6E747D"/>
                </a:solidFill>
                <a:latin typeface="Source Sans Pro SemiBold"/>
                <a:ea typeface="Source Sans Pro SemiBold"/>
                <a:cs typeface="Source Sans Pro SemiBold"/>
                <a:sym typeface="Source Sans Pro SemiBold"/>
              </a:rPr>
              <a:t>Client success story</a:t>
            </a:r>
            <a:endParaRPr sz="900">
              <a:solidFill>
                <a:srgbClr val="6E747D"/>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en" sz="900">
                <a:solidFill>
                  <a:srgbClr val="6E747D"/>
                </a:solidFill>
                <a:latin typeface="Source Sans Pro SemiBold"/>
                <a:ea typeface="Source Sans Pro SemiBold"/>
                <a:cs typeface="Source Sans Pro SemiBold"/>
                <a:sym typeface="Source Sans Pro SemiBold"/>
              </a:rPr>
              <a:t>Percentage improvement</a:t>
            </a:r>
            <a:endParaRPr sz="900">
              <a:solidFill>
                <a:srgbClr val="6E747D"/>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en" sz="900">
                <a:solidFill>
                  <a:srgbClr val="6E747D"/>
                </a:solidFill>
                <a:latin typeface="Source Sans Pro SemiBold"/>
                <a:ea typeface="Source Sans Pro SemiBold"/>
                <a:cs typeface="Source Sans Pro SemiBold"/>
                <a:sym typeface="Source Sans Pro SemiBold"/>
              </a:rPr>
              <a:t>Speed metric</a:t>
            </a:r>
            <a:endParaRPr sz="900">
              <a:solidFill>
                <a:srgbClr val="6E747D"/>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en" sz="900">
                <a:solidFill>
                  <a:srgbClr val="6E747D"/>
                </a:solidFill>
                <a:latin typeface="Source Sans Pro SemiBold"/>
                <a:ea typeface="Source Sans Pro SemiBold"/>
                <a:cs typeface="Source Sans Pro SemiBold"/>
                <a:sym typeface="Source Sans Pro SemiBold"/>
              </a:rPr>
              <a:t>Dollar Savings</a:t>
            </a:r>
            <a:endParaRPr sz="900">
              <a:solidFill>
                <a:srgbClr val="6E747D"/>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en" sz="900">
                <a:solidFill>
                  <a:srgbClr val="6E747D"/>
                </a:solidFill>
                <a:latin typeface="Source Sans Pro SemiBold"/>
                <a:ea typeface="Source Sans Pro SemiBold"/>
                <a:cs typeface="Source Sans Pro SemiBold"/>
                <a:sym typeface="Source Sans Pro SemiBold"/>
              </a:rPr>
              <a:t>Numbers and client stories are best</a:t>
            </a:r>
            <a:endParaRPr sz="900">
              <a:solidFill>
                <a:srgbClr val="6E747D"/>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endParaRPr sz="900">
              <a:solidFill>
                <a:srgbClr val="6E747D"/>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endParaRPr sz="900">
              <a:solidFill>
                <a:srgbClr val="6E747D"/>
              </a:solidFill>
              <a:latin typeface="Source Sans Pro SemiBold"/>
              <a:ea typeface="Source Sans Pro SemiBold"/>
              <a:cs typeface="Source Sans Pro SemiBold"/>
              <a:sym typeface="Source Sans Pro SemiBold"/>
            </a:endParaRPr>
          </a:p>
        </p:txBody>
      </p:sp>
      <p:sp>
        <p:nvSpPr>
          <p:cNvPr id="186" name="Google Shape;186;p29"/>
          <p:cNvSpPr txBox="1"/>
          <p:nvPr/>
        </p:nvSpPr>
        <p:spPr>
          <a:xfrm>
            <a:off x="342925" y="2703950"/>
            <a:ext cx="1464900" cy="3654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1600"/>
              </a:spcAft>
              <a:buNone/>
            </a:pPr>
            <a:r>
              <a:rPr lang="en" sz="1100">
                <a:solidFill>
                  <a:srgbClr val="6E747D"/>
                </a:solidFill>
                <a:latin typeface="Montserrat SemiBold"/>
                <a:ea typeface="Montserrat SemiBold"/>
                <a:cs typeface="Montserrat SemiBold"/>
                <a:sym typeface="Montserrat SemiBold"/>
              </a:rPr>
              <a:t>Benefit Statement Here</a:t>
            </a:r>
            <a:endParaRPr sz="1100">
              <a:solidFill>
                <a:srgbClr val="6E747D"/>
              </a:solidFill>
              <a:latin typeface="Montserrat SemiBold"/>
              <a:ea typeface="Montserrat SemiBold"/>
              <a:cs typeface="Montserrat SemiBold"/>
              <a:sym typeface="Montserrat SemiBold"/>
            </a:endParaRPr>
          </a:p>
        </p:txBody>
      </p:sp>
      <p:sp>
        <p:nvSpPr>
          <p:cNvPr id="30" name="Google Shape;192;p30"/>
          <p:cNvSpPr/>
          <p:nvPr/>
        </p:nvSpPr>
        <p:spPr>
          <a:xfrm>
            <a:off x="0" y="4707875"/>
            <a:ext cx="9144000" cy="460500"/>
          </a:xfrm>
          <a:prstGeom prst="rect">
            <a:avLst/>
          </a:prstGeom>
          <a:solidFill>
            <a:srgbClr val="F154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a:solidFill>
                  <a:srgbClr val="F3F3F3"/>
                </a:solidFill>
                <a:latin typeface="Montserrat"/>
                <a:ea typeface="Montserrat"/>
                <a:cs typeface="Montserrat"/>
                <a:sym typeface="Montserrat"/>
              </a:rPr>
              <a:t> </a:t>
            </a:r>
            <a:r>
              <a:rPr lang="en" sz="1200">
                <a:solidFill>
                  <a:srgbClr val="F3F3F3"/>
                </a:solidFill>
                <a:latin typeface="Source Sans Pro"/>
                <a:ea typeface="Source Sans Pro"/>
                <a:cs typeface="Source Sans Pro"/>
                <a:sym typeface="Source Sans Pro"/>
              </a:rPr>
              <a:t>      Go</a:t>
            </a:r>
            <a:r>
              <a:rPr lang="en" sz="1200" b="1">
                <a:solidFill>
                  <a:srgbClr val="FFFFFF"/>
                </a:solidFill>
                <a:latin typeface="Source Sans Pro"/>
                <a:ea typeface="Source Sans Pro"/>
                <a:cs typeface="Source Sans Pro"/>
                <a:sym typeface="Source Sans Pro"/>
              </a:rPr>
              <a:t>Rogue</a:t>
            </a:r>
            <a:r>
              <a:rPr lang="en" sz="1200">
                <a:solidFill>
                  <a:srgbClr val="F3F3F3"/>
                </a:solidFill>
                <a:latin typeface="Source Sans Pro"/>
                <a:ea typeface="Source Sans Pro"/>
                <a:cs typeface="Source Sans Pro"/>
                <a:sym typeface="Source Sans Pro"/>
              </a:rPr>
              <a:t>.net</a:t>
            </a:r>
            <a:endParaRPr sz="1200" i="0" u="none" strike="noStrike" cap="none">
              <a:solidFill>
                <a:srgbClr val="F3F3F3"/>
              </a:solidFill>
              <a:latin typeface="Source Sans Pro"/>
              <a:ea typeface="Source Sans Pro"/>
              <a:cs typeface="Source Sans Pro"/>
              <a:sym typeface="Source Sans Pro"/>
            </a:endParaRPr>
          </a:p>
        </p:txBody>
      </p:sp>
      <p:sp>
        <p:nvSpPr>
          <p:cNvPr id="31" name="Google Shape;193;p30"/>
          <p:cNvSpPr txBox="1"/>
          <p:nvPr/>
        </p:nvSpPr>
        <p:spPr>
          <a:xfrm>
            <a:off x="6830500" y="4682125"/>
            <a:ext cx="2111700" cy="428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rgbClr val="F3F3F3"/>
                </a:solidFill>
                <a:latin typeface="Source Sans Pro"/>
                <a:ea typeface="Source Sans Pro"/>
                <a:cs typeface="Source Sans Pro"/>
                <a:sym typeface="Source Sans Pro"/>
              </a:rPr>
              <a:t>Call: 214.932.9159</a:t>
            </a:r>
            <a:endParaRPr sz="1000">
              <a:solidFill>
                <a:srgbClr val="F3F3F3"/>
              </a:solidFill>
              <a:latin typeface="Source Sans Pro"/>
              <a:ea typeface="Source Sans Pro"/>
              <a:cs typeface="Source Sans Pro"/>
              <a:sym typeface="Source Sans Pro"/>
            </a:endParaRPr>
          </a:p>
          <a:p>
            <a:pPr marL="0" lvl="0" indent="0" algn="r" rtl="0">
              <a:spcBef>
                <a:spcPts val="0"/>
              </a:spcBef>
              <a:spcAft>
                <a:spcPts val="0"/>
              </a:spcAft>
              <a:buNone/>
            </a:pPr>
            <a:r>
              <a:rPr lang="en" sz="1000">
                <a:solidFill>
                  <a:srgbClr val="F3F3F3"/>
                </a:solidFill>
                <a:latin typeface="Source Sans Pro"/>
                <a:ea typeface="Source Sans Pro"/>
                <a:cs typeface="Source Sans Pro"/>
                <a:sym typeface="Source Sans Pro"/>
              </a:rPr>
              <a:t>Email: Hello@GoRogue.net</a:t>
            </a:r>
            <a:endParaRPr sz="1000">
              <a:solidFill>
                <a:srgbClr val="F3F3F3"/>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subTitle" idx="2"/>
          </p:nvPr>
        </p:nvSpPr>
        <p:spPr>
          <a:xfrm>
            <a:off x="94744" y="586650"/>
            <a:ext cx="6858000" cy="5193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Clr>
                <a:schemeClr val="dk1"/>
              </a:buClr>
              <a:buSzPts val="1100"/>
              <a:buFont typeface="Arial"/>
              <a:buNone/>
            </a:pPr>
            <a:r>
              <a:rPr lang="en" dirty="0">
                <a:solidFill>
                  <a:srgbClr val="595959"/>
                </a:solidFill>
              </a:rPr>
              <a:t>TEMPLATE:</a:t>
            </a:r>
            <a:r>
              <a:rPr lang="en" dirty="0"/>
              <a:t/>
            </a:r>
            <a:br>
              <a:rPr lang="en" dirty="0"/>
            </a:br>
            <a:r>
              <a:rPr lang="en" sz="1400" b="1" dirty="0">
                <a:solidFill>
                  <a:srgbClr val="F15421"/>
                </a:solidFill>
              </a:rPr>
              <a:t>Benefits → Features → Proof Points</a:t>
            </a:r>
            <a:endParaRPr sz="1400" b="1" dirty="0">
              <a:solidFill>
                <a:srgbClr val="F15421"/>
              </a:solidFill>
            </a:endParaRPr>
          </a:p>
          <a:p>
            <a:pPr marL="0" lvl="0" indent="0" algn="l" rtl="0">
              <a:spcBef>
                <a:spcPts val="800"/>
              </a:spcBef>
              <a:spcAft>
                <a:spcPts val="0"/>
              </a:spcAft>
              <a:buNone/>
            </a:pPr>
            <a:endParaRPr dirty="0"/>
          </a:p>
        </p:txBody>
      </p:sp>
      <p:sp>
        <p:nvSpPr>
          <p:cNvPr id="192" name="Google Shape;192;p30"/>
          <p:cNvSpPr/>
          <p:nvPr/>
        </p:nvSpPr>
        <p:spPr>
          <a:xfrm>
            <a:off x="0" y="4707875"/>
            <a:ext cx="9144000" cy="460500"/>
          </a:xfrm>
          <a:prstGeom prst="rect">
            <a:avLst/>
          </a:prstGeom>
          <a:solidFill>
            <a:srgbClr val="F154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a:solidFill>
                  <a:srgbClr val="F3F3F3"/>
                </a:solidFill>
                <a:latin typeface="Montserrat"/>
                <a:ea typeface="Montserrat"/>
                <a:cs typeface="Montserrat"/>
                <a:sym typeface="Montserrat"/>
              </a:rPr>
              <a:t> </a:t>
            </a:r>
            <a:r>
              <a:rPr lang="en" sz="1200">
                <a:solidFill>
                  <a:srgbClr val="F3F3F3"/>
                </a:solidFill>
                <a:latin typeface="Source Sans Pro"/>
                <a:ea typeface="Source Sans Pro"/>
                <a:cs typeface="Source Sans Pro"/>
                <a:sym typeface="Source Sans Pro"/>
              </a:rPr>
              <a:t>      Go</a:t>
            </a:r>
            <a:r>
              <a:rPr lang="en" sz="1200" b="1">
                <a:solidFill>
                  <a:srgbClr val="FFFFFF"/>
                </a:solidFill>
                <a:latin typeface="Source Sans Pro"/>
                <a:ea typeface="Source Sans Pro"/>
                <a:cs typeface="Source Sans Pro"/>
                <a:sym typeface="Source Sans Pro"/>
              </a:rPr>
              <a:t>Rogue</a:t>
            </a:r>
            <a:r>
              <a:rPr lang="en" sz="1200">
                <a:solidFill>
                  <a:srgbClr val="F3F3F3"/>
                </a:solidFill>
                <a:latin typeface="Source Sans Pro"/>
                <a:ea typeface="Source Sans Pro"/>
                <a:cs typeface="Source Sans Pro"/>
                <a:sym typeface="Source Sans Pro"/>
              </a:rPr>
              <a:t>.net</a:t>
            </a:r>
            <a:endParaRPr sz="1200" i="0" u="none" strike="noStrike" cap="none">
              <a:solidFill>
                <a:srgbClr val="F3F3F3"/>
              </a:solidFill>
              <a:latin typeface="Source Sans Pro"/>
              <a:ea typeface="Source Sans Pro"/>
              <a:cs typeface="Source Sans Pro"/>
              <a:sym typeface="Source Sans Pro"/>
            </a:endParaRPr>
          </a:p>
        </p:txBody>
      </p:sp>
      <p:sp>
        <p:nvSpPr>
          <p:cNvPr id="193" name="Google Shape;193;p30"/>
          <p:cNvSpPr txBox="1"/>
          <p:nvPr/>
        </p:nvSpPr>
        <p:spPr>
          <a:xfrm>
            <a:off x="6830500" y="4682125"/>
            <a:ext cx="2111700" cy="428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rgbClr val="F3F3F3"/>
                </a:solidFill>
                <a:latin typeface="Source Sans Pro"/>
                <a:ea typeface="Source Sans Pro"/>
                <a:cs typeface="Source Sans Pro"/>
                <a:sym typeface="Source Sans Pro"/>
              </a:rPr>
              <a:t>Call: 214.932.9159</a:t>
            </a:r>
            <a:endParaRPr sz="1000">
              <a:solidFill>
                <a:srgbClr val="F3F3F3"/>
              </a:solidFill>
              <a:latin typeface="Source Sans Pro"/>
              <a:ea typeface="Source Sans Pro"/>
              <a:cs typeface="Source Sans Pro"/>
              <a:sym typeface="Source Sans Pro"/>
            </a:endParaRPr>
          </a:p>
          <a:p>
            <a:pPr marL="0" lvl="0" indent="0" algn="r" rtl="0">
              <a:spcBef>
                <a:spcPts val="0"/>
              </a:spcBef>
              <a:spcAft>
                <a:spcPts val="0"/>
              </a:spcAft>
              <a:buNone/>
            </a:pPr>
            <a:r>
              <a:rPr lang="en" sz="1000">
                <a:solidFill>
                  <a:srgbClr val="F3F3F3"/>
                </a:solidFill>
                <a:latin typeface="Source Sans Pro"/>
                <a:ea typeface="Source Sans Pro"/>
                <a:cs typeface="Source Sans Pro"/>
                <a:sym typeface="Source Sans Pro"/>
              </a:rPr>
              <a:t>Email: Hello@GoRogue.net</a:t>
            </a:r>
            <a:endParaRPr sz="1000">
              <a:solidFill>
                <a:srgbClr val="F3F3F3"/>
              </a:solidFill>
              <a:latin typeface="Source Sans Pro"/>
              <a:ea typeface="Source Sans Pro"/>
              <a:cs typeface="Source Sans Pro"/>
              <a:sym typeface="Source Sans Pro"/>
            </a:endParaRPr>
          </a:p>
        </p:txBody>
      </p:sp>
      <p:sp>
        <p:nvSpPr>
          <p:cNvPr id="194" name="Google Shape;194;p30"/>
          <p:cNvSpPr/>
          <p:nvPr/>
        </p:nvSpPr>
        <p:spPr>
          <a:xfrm>
            <a:off x="268075" y="1362825"/>
            <a:ext cx="1614600" cy="1553400"/>
          </a:xfrm>
          <a:prstGeom prst="rect">
            <a:avLst/>
          </a:pr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rgbClr val="6E747D"/>
              </a:solidFill>
              <a:latin typeface="Montserrat SemiBold"/>
              <a:ea typeface="Montserrat SemiBold"/>
              <a:cs typeface="Montserrat SemiBold"/>
              <a:sym typeface="Montserrat SemiBold"/>
            </a:endParaRPr>
          </a:p>
        </p:txBody>
      </p:sp>
      <p:sp>
        <p:nvSpPr>
          <p:cNvPr id="195" name="Google Shape;195;p30"/>
          <p:cNvSpPr txBox="1"/>
          <p:nvPr/>
        </p:nvSpPr>
        <p:spPr>
          <a:xfrm>
            <a:off x="322825" y="2067700"/>
            <a:ext cx="1505100" cy="5559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 sz="1100">
                <a:solidFill>
                  <a:srgbClr val="6E747D"/>
                </a:solidFill>
                <a:latin typeface="Montserrat SemiBold"/>
                <a:ea typeface="Montserrat SemiBold"/>
                <a:cs typeface="Montserrat SemiBold"/>
                <a:sym typeface="Montserrat SemiBold"/>
              </a:rPr>
              <a:t>Detox and get treatment </a:t>
            </a:r>
            <a:r>
              <a:rPr lang="en" sz="1100" u="sng">
                <a:solidFill>
                  <a:srgbClr val="6E747D"/>
                </a:solidFill>
                <a:latin typeface="Montserrat SemiBold"/>
                <a:ea typeface="Montserrat SemiBold"/>
                <a:cs typeface="Montserrat SemiBold"/>
                <a:sym typeface="Montserrat SemiBold"/>
              </a:rPr>
              <a:t>in one </a:t>
            </a:r>
            <a:r>
              <a:rPr lang="en" sz="1100">
                <a:solidFill>
                  <a:srgbClr val="6E747D"/>
                </a:solidFill>
                <a:latin typeface="Montserrat SemiBold"/>
                <a:ea typeface="Montserrat SemiBold"/>
                <a:cs typeface="Montserrat SemiBold"/>
                <a:sym typeface="Montserrat SemiBold"/>
              </a:rPr>
              <a:t>place</a:t>
            </a:r>
            <a:endParaRPr sz="1100">
              <a:solidFill>
                <a:srgbClr val="6E747D"/>
              </a:solidFill>
              <a:latin typeface="Montserrat SemiBold"/>
              <a:ea typeface="Montserrat SemiBold"/>
              <a:cs typeface="Montserrat SemiBold"/>
              <a:sym typeface="Montserrat SemiBold"/>
            </a:endParaRPr>
          </a:p>
        </p:txBody>
      </p:sp>
      <p:sp>
        <p:nvSpPr>
          <p:cNvPr id="196" name="Google Shape;196;p30"/>
          <p:cNvSpPr/>
          <p:nvPr/>
        </p:nvSpPr>
        <p:spPr>
          <a:xfrm>
            <a:off x="268075" y="1362825"/>
            <a:ext cx="1614600" cy="479700"/>
          </a:xfrm>
          <a:prstGeom prst="rect">
            <a:avLst/>
          </a:prstGeom>
          <a:solidFill>
            <a:srgbClr val="134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0"/>
          <p:cNvSpPr txBox="1"/>
          <p:nvPr/>
        </p:nvSpPr>
        <p:spPr>
          <a:xfrm>
            <a:off x="268075" y="1487400"/>
            <a:ext cx="1614600" cy="23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FFFFFF"/>
                </a:solidFill>
                <a:latin typeface="Montserrat ExtraBold"/>
                <a:ea typeface="Montserrat ExtraBold"/>
                <a:cs typeface="Montserrat ExtraBold"/>
                <a:sym typeface="Montserrat ExtraBold"/>
              </a:rPr>
              <a:t>BENEFITS</a:t>
            </a:r>
            <a:endParaRPr sz="800">
              <a:solidFill>
                <a:srgbClr val="FFFFFF"/>
              </a:solidFill>
              <a:latin typeface="Montserrat ExtraBold"/>
              <a:ea typeface="Montserrat ExtraBold"/>
              <a:cs typeface="Montserrat ExtraBold"/>
              <a:sym typeface="Montserrat ExtraBold"/>
            </a:endParaRPr>
          </a:p>
        </p:txBody>
      </p:sp>
      <p:sp>
        <p:nvSpPr>
          <p:cNvPr id="198" name="Google Shape;198;p30"/>
          <p:cNvSpPr/>
          <p:nvPr/>
        </p:nvSpPr>
        <p:spPr>
          <a:xfrm>
            <a:off x="3993875" y="3040175"/>
            <a:ext cx="4746900" cy="1594200"/>
          </a:xfrm>
          <a:prstGeom prst="rect">
            <a:avLst/>
          </a:pr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0"/>
          <p:cNvSpPr/>
          <p:nvPr/>
        </p:nvSpPr>
        <p:spPr>
          <a:xfrm>
            <a:off x="2130900" y="3040175"/>
            <a:ext cx="1614600" cy="1594200"/>
          </a:xfrm>
          <a:prstGeom prst="rect">
            <a:avLst/>
          </a:pr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rgbClr val="6E747D"/>
              </a:solidFill>
              <a:latin typeface="Montserrat SemiBold"/>
              <a:ea typeface="Montserrat SemiBold"/>
              <a:cs typeface="Montserrat SemiBold"/>
              <a:sym typeface="Montserrat SemiBold"/>
            </a:endParaRPr>
          </a:p>
        </p:txBody>
      </p:sp>
      <p:sp>
        <p:nvSpPr>
          <p:cNvPr id="200" name="Google Shape;200;p30"/>
          <p:cNvSpPr/>
          <p:nvPr/>
        </p:nvSpPr>
        <p:spPr>
          <a:xfrm>
            <a:off x="2130900" y="1362825"/>
            <a:ext cx="1614600" cy="1553400"/>
          </a:xfrm>
          <a:prstGeom prst="rect">
            <a:avLst/>
          </a:pr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rgbClr val="6E747D"/>
              </a:solidFill>
              <a:latin typeface="Montserrat SemiBold"/>
              <a:ea typeface="Montserrat SemiBold"/>
              <a:cs typeface="Montserrat SemiBold"/>
              <a:sym typeface="Montserrat SemiBold"/>
            </a:endParaRPr>
          </a:p>
        </p:txBody>
      </p:sp>
      <p:sp>
        <p:nvSpPr>
          <p:cNvPr id="201" name="Google Shape;201;p30"/>
          <p:cNvSpPr/>
          <p:nvPr/>
        </p:nvSpPr>
        <p:spPr>
          <a:xfrm>
            <a:off x="3993725" y="1362825"/>
            <a:ext cx="4746900" cy="1553400"/>
          </a:xfrm>
          <a:prstGeom prst="rect">
            <a:avLst/>
          </a:pr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0"/>
          <p:cNvSpPr txBox="1"/>
          <p:nvPr/>
        </p:nvSpPr>
        <p:spPr>
          <a:xfrm>
            <a:off x="2205750" y="2025888"/>
            <a:ext cx="1464900" cy="3654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1600"/>
              </a:spcAft>
              <a:buNone/>
            </a:pPr>
            <a:r>
              <a:rPr lang="en" sz="1050">
                <a:solidFill>
                  <a:srgbClr val="6E747D"/>
                </a:solidFill>
                <a:latin typeface="Montserrat SemiBold"/>
                <a:ea typeface="Montserrat SemiBold"/>
                <a:cs typeface="Montserrat SemiBold"/>
                <a:sym typeface="Montserrat SemiBold"/>
              </a:rPr>
              <a:t>The staff you start your journey with will be with you every step of the way</a:t>
            </a:r>
            <a:endParaRPr sz="1050">
              <a:solidFill>
                <a:srgbClr val="6E747D"/>
              </a:solidFill>
              <a:latin typeface="Montserrat SemiBold"/>
              <a:ea typeface="Montserrat SemiBold"/>
              <a:cs typeface="Montserrat SemiBold"/>
              <a:sym typeface="Montserrat SemiBold"/>
            </a:endParaRPr>
          </a:p>
        </p:txBody>
      </p:sp>
      <p:sp>
        <p:nvSpPr>
          <p:cNvPr id="203" name="Google Shape;203;p30"/>
          <p:cNvSpPr txBox="1"/>
          <p:nvPr/>
        </p:nvSpPr>
        <p:spPr>
          <a:xfrm>
            <a:off x="2205750" y="3342000"/>
            <a:ext cx="1464900" cy="3654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1600"/>
              </a:spcAft>
              <a:buNone/>
            </a:pPr>
            <a:r>
              <a:rPr lang="en" sz="1100">
                <a:solidFill>
                  <a:srgbClr val="6E747D"/>
                </a:solidFill>
                <a:latin typeface="Montserrat SemiBold"/>
                <a:ea typeface="Montserrat SemiBold"/>
                <a:cs typeface="Montserrat SemiBold"/>
                <a:sym typeface="Montserrat SemiBold"/>
              </a:rPr>
              <a:t>Lower the mental, emotional, and even financial cost of your transformation journey</a:t>
            </a:r>
            <a:endParaRPr sz="1100">
              <a:solidFill>
                <a:srgbClr val="6E747D"/>
              </a:solidFill>
              <a:latin typeface="Montserrat SemiBold"/>
              <a:ea typeface="Montserrat SemiBold"/>
              <a:cs typeface="Montserrat SemiBold"/>
              <a:sym typeface="Montserrat SemiBold"/>
            </a:endParaRPr>
          </a:p>
        </p:txBody>
      </p:sp>
      <p:sp>
        <p:nvSpPr>
          <p:cNvPr id="204" name="Google Shape;204;p30"/>
          <p:cNvSpPr txBox="1"/>
          <p:nvPr/>
        </p:nvSpPr>
        <p:spPr>
          <a:xfrm>
            <a:off x="4165900" y="2027800"/>
            <a:ext cx="4446600" cy="819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800">
                <a:solidFill>
                  <a:srgbClr val="6E747D"/>
                </a:solidFill>
                <a:latin typeface="Source Sans Pro SemiBold"/>
                <a:ea typeface="Source Sans Pro SemiBold"/>
                <a:cs typeface="Source Sans Pro SemiBold"/>
                <a:sym typeface="Source Sans Pro SemiBold"/>
              </a:rPr>
              <a:t>You are forced to leave a hospital after your initial detox phase is over, but you stay at [facility] to complete your rehab and transformation so you don’t lose momentum, attention, or care.</a:t>
            </a:r>
            <a:endParaRPr sz="800">
              <a:solidFill>
                <a:srgbClr val="6E747D"/>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endParaRPr sz="800">
              <a:solidFill>
                <a:srgbClr val="6E747D"/>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en" sz="800">
                <a:solidFill>
                  <a:srgbClr val="6E747D"/>
                </a:solidFill>
                <a:latin typeface="Source Sans Pro SemiBold"/>
                <a:ea typeface="Source Sans Pro SemiBold"/>
                <a:cs typeface="Source Sans Pro SemiBold"/>
                <a:sym typeface="Source Sans Pro SemiBold"/>
              </a:rPr>
              <a:t>From start to finish, you have one team of counselors, staff, and doctors that know you, appreciate you, and want you to succeed.</a:t>
            </a:r>
            <a:endParaRPr sz="800">
              <a:solidFill>
                <a:srgbClr val="6E747D"/>
              </a:solidFill>
              <a:latin typeface="Source Sans Pro SemiBold"/>
              <a:ea typeface="Source Sans Pro SemiBold"/>
              <a:cs typeface="Source Sans Pro SemiBold"/>
              <a:sym typeface="Source Sans Pro SemiBold"/>
            </a:endParaRPr>
          </a:p>
        </p:txBody>
      </p:sp>
      <p:sp>
        <p:nvSpPr>
          <p:cNvPr id="205" name="Google Shape;205;p30"/>
          <p:cNvSpPr txBox="1"/>
          <p:nvPr/>
        </p:nvSpPr>
        <p:spPr>
          <a:xfrm>
            <a:off x="4165900" y="3498175"/>
            <a:ext cx="4318500" cy="592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800">
                <a:solidFill>
                  <a:srgbClr val="6E747D"/>
                </a:solidFill>
                <a:latin typeface="Source Sans Pro SemiBold"/>
                <a:ea typeface="Source Sans Pro SemiBold"/>
                <a:cs typeface="Source Sans Pro SemiBold"/>
                <a:sym typeface="Source Sans Pro SemiBold"/>
              </a:rPr>
              <a:t>When you have to switch from detoxing at a hospital or dedicated center to enrolling in a rehabilitation facility, you have to go through yet another transition. But detoxing and rehabilitating from drugs and alcohol is already its own transition. And changing facilities is expensive—and demotivating. Lower the mental, emotional, and financial cost of your transformation journey by finishing where you start.</a:t>
            </a:r>
            <a:br>
              <a:rPr lang="en" sz="800">
                <a:solidFill>
                  <a:srgbClr val="6E747D"/>
                </a:solidFill>
                <a:latin typeface="Source Sans Pro SemiBold"/>
                <a:ea typeface="Source Sans Pro SemiBold"/>
                <a:cs typeface="Source Sans Pro SemiBold"/>
                <a:sym typeface="Source Sans Pro SemiBold"/>
              </a:rPr>
            </a:br>
            <a:endParaRPr sz="800">
              <a:solidFill>
                <a:srgbClr val="6E747D"/>
              </a:solidFill>
              <a:latin typeface="Source Sans Pro SemiBold"/>
              <a:ea typeface="Source Sans Pro SemiBold"/>
              <a:cs typeface="Source Sans Pro SemiBold"/>
              <a:sym typeface="Source Sans Pro SemiBold"/>
            </a:endParaRPr>
          </a:p>
        </p:txBody>
      </p:sp>
      <p:sp>
        <p:nvSpPr>
          <p:cNvPr id="206" name="Google Shape;206;p30"/>
          <p:cNvSpPr/>
          <p:nvPr/>
        </p:nvSpPr>
        <p:spPr>
          <a:xfrm>
            <a:off x="2130900" y="1365600"/>
            <a:ext cx="1614600" cy="479700"/>
          </a:xfrm>
          <a:prstGeom prst="rect">
            <a:avLst/>
          </a:prstGeom>
          <a:solidFill>
            <a:srgbClr val="134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txBox="1"/>
          <p:nvPr/>
        </p:nvSpPr>
        <p:spPr>
          <a:xfrm>
            <a:off x="2130900" y="1490175"/>
            <a:ext cx="1614600" cy="23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FFFFFF"/>
                </a:solidFill>
                <a:latin typeface="Montserrat ExtraBold"/>
                <a:ea typeface="Montserrat ExtraBold"/>
                <a:cs typeface="Montserrat ExtraBold"/>
                <a:sym typeface="Montserrat ExtraBold"/>
              </a:rPr>
              <a:t>FEATURES</a:t>
            </a:r>
            <a:endParaRPr sz="800">
              <a:solidFill>
                <a:srgbClr val="FFFFFF"/>
              </a:solidFill>
              <a:latin typeface="Montserrat ExtraBold"/>
              <a:ea typeface="Montserrat ExtraBold"/>
              <a:cs typeface="Montserrat ExtraBold"/>
              <a:sym typeface="Montserrat ExtraBold"/>
            </a:endParaRPr>
          </a:p>
        </p:txBody>
      </p:sp>
      <p:sp>
        <p:nvSpPr>
          <p:cNvPr id="208" name="Google Shape;208;p30"/>
          <p:cNvSpPr/>
          <p:nvPr/>
        </p:nvSpPr>
        <p:spPr>
          <a:xfrm>
            <a:off x="3993875" y="1368375"/>
            <a:ext cx="4746900" cy="479700"/>
          </a:xfrm>
          <a:prstGeom prst="rect">
            <a:avLst/>
          </a:prstGeom>
          <a:solidFill>
            <a:srgbClr val="134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0"/>
          <p:cNvSpPr txBox="1"/>
          <p:nvPr/>
        </p:nvSpPr>
        <p:spPr>
          <a:xfrm>
            <a:off x="3993875" y="1492950"/>
            <a:ext cx="4746900" cy="23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FFFFFF"/>
                </a:solidFill>
                <a:latin typeface="Montserrat ExtraBold"/>
                <a:ea typeface="Montserrat ExtraBold"/>
                <a:cs typeface="Montserrat ExtraBold"/>
                <a:sym typeface="Montserrat ExtraBold"/>
              </a:rPr>
              <a:t>PROOF POINTS</a:t>
            </a:r>
            <a:endParaRPr sz="800">
              <a:solidFill>
                <a:srgbClr val="FFFFFF"/>
              </a:solidFill>
              <a:latin typeface="Montserrat ExtraBold"/>
              <a:ea typeface="Montserrat ExtraBold"/>
              <a:cs typeface="Montserrat ExtraBold"/>
              <a:sym typeface="Montserrat ExtraBold"/>
            </a:endParaRPr>
          </a:p>
        </p:txBody>
      </p:sp>
      <p:sp>
        <p:nvSpPr>
          <p:cNvPr id="210" name="Google Shape;210;p30"/>
          <p:cNvSpPr/>
          <p:nvPr/>
        </p:nvSpPr>
        <p:spPr>
          <a:xfrm>
            <a:off x="268075" y="3415925"/>
            <a:ext cx="1614600" cy="1218300"/>
          </a:xfrm>
          <a:prstGeom prst="rect">
            <a:avLst/>
          </a:pr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800">
              <a:solidFill>
                <a:srgbClr val="666666"/>
              </a:solidFill>
              <a:latin typeface="Montserrat Light"/>
              <a:ea typeface="Montserrat Light"/>
              <a:cs typeface="Montserrat Light"/>
              <a:sym typeface="Montserrat Light"/>
            </a:endParaRPr>
          </a:p>
        </p:txBody>
      </p:sp>
      <p:sp>
        <p:nvSpPr>
          <p:cNvPr id="211" name="Google Shape;211;p30"/>
          <p:cNvSpPr txBox="1"/>
          <p:nvPr/>
        </p:nvSpPr>
        <p:spPr>
          <a:xfrm>
            <a:off x="310975" y="3654726"/>
            <a:ext cx="1528800" cy="8931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1600"/>
              </a:spcAft>
              <a:buNone/>
            </a:pPr>
            <a:r>
              <a:rPr lang="en" sz="800" b="1">
                <a:solidFill>
                  <a:srgbClr val="666666"/>
                </a:solidFill>
                <a:latin typeface="Montserrat"/>
                <a:ea typeface="Montserrat"/>
                <a:cs typeface="Montserrat"/>
                <a:sym typeface="Montserrat"/>
              </a:rPr>
              <a:t>Detox &amp; Treatment in One Place.</a:t>
            </a:r>
            <a:br>
              <a:rPr lang="en" sz="800" b="1">
                <a:solidFill>
                  <a:srgbClr val="666666"/>
                </a:solidFill>
                <a:latin typeface="Montserrat"/>
                <a:ea typeface="Montserrat"/>
                <a:cs typeface="Montserrat"/>
                <a:sym typeface="Montserrat"/>
              </a:rPr>
            </a:br>
            <a:r>
              <a:rPr lang="en" sz="800" b="1">
                <a:solidFill>
                  <a:srgbClr val="666666"/>
                </a:solidFill>
                <a:latin typeface="Montserrat"/>
                <a:ea typeface="Montserrat"/>
                <a:cs typeface="Montserrat"/>
                <a:sym typeface="Montserrat"/>
              </a:rPr>
              <a:t>We’re With You Through It All.</a:t>
            </a:r>
            <a:br>
              <a:rPr lang="en" sz="800" b="1">
                <a:solidFill>
                  <a:srgbClr val="666666"/>
                </a:solidFill>
                <a:latin typeface="Montserrat"/>
                <a:ea typeface="Montserrat"/>
                <a:cs typeface="Montserrat"/>
                <a:sym typeface="Montserrat"/>
              </a:rPr>
            </a:br>
            <a:r>
              <a:rPr lang="en" sz="800">
                <a:solidFill>
                  <a:srgbClr val="666666"/>
                </a:solidFill>
                <a:latin typeface="Montserrat Light"/>
                <a:ea typeface="Montserrat Light"/>
                <a:cs typeface="Montserrat Light"/>
                <a:sym typeface="Montserrat Light"/>
              </a:rPr>
              <a:t>Finish what you start at [facility] and make real, lasting change.</a:t>
            </a:r>
            <a:endParaRPr sz="800">
              <a:solidFill>
                <a:srgbClr val="666666"/>
              </a:solidFill>
              <a:latin typeface="Montserrat Light"/>
              <a:ea typeface="Montserrat Light"/>
              <a:cs typeface="Montserrat Light"/>
              <a:sym typeface="Montserrat Light"/>
            </a:endParaRPr>
          </a:p>
        </p:txBody>
      </p:sp>
      <p:sp>
        <p:nvSpPr>
          <p:cNvPr id="212" name="Google Shape;212;p30"/>
          <p:cNvSpPr/>
          <p:nvPr/>
        </p:nvSpPr>
        <p:spPr>
          <a:xfrm>
            <a:off x="268075" y="3032525"/>
            <a:ext cx="1614600" cy="383400"/>
          </a:xfrm>
          <a:prstGeom prst="rect">
            <a:avLst/>
          </a:prstGeom>
          <a:solidFill>
            <a:srgbClr val="FF5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0"/>
          <p:cNvSpPr txBox="1"/>
          <p:nvPr/>
        </p:nvSpPr>
        <p:spPr>
          <a:xfrm>
            <a:off x="268075" y="3106175"/>
            <a:ext cx="1614600" cy="23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FFFFFF"/>
                </a:solidFill>
                <a:latin typeface="Montserrat ExtraBold"/>
                <a:ea typeface="Montserrat ExtraBold"/>
                <a:cs typeface="Montserrat ExtraBold"/>
                <a:sym typeface="Montserrat ExtraBold"/>
              </a:rPr>
              <a:t>SAMPLE GOOGLE AD MESSAGE:</a:t>
            </a:r>
            <a:endParaRPr sz="800">
              <a:solidFill>
                <a:srgbClr val="FFFFFF"/>
              </a:solidFill>
              <a:latin typeface="Montserrat ExtraBold"/>
              <a:ea typeface="Montserrat ExtraBold"/>
              <a:cs typeface="Montserrat ExtraBold"/>
              <a:sym typeface="Montserrat ExtraBold"/>
            </a:endParaRPr>
          </a:p>
        </p:txBody>
      </p:sp>
      <p:sp>
        <p:nvSpPr>
          <p:cNvPr id="26" name="Google Shape;161;p29"/>
          <p:cNvSpPr txBox="1">
            <a:spLocks noGrp="1"/>
          </p:cNvSpPr>
          <p:nvPr>
            <p:ph type="subTitle" idx="2"/>
          </p:nvPr>
        </p:nvSpPr>
        <p:spPr>
          <a:xfrm>
            <a:off x="94744" y="-43273"/>
            <a:ext cx="6858000" cy="5193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Clr>
                <a:schemeClr val="dk1"/>
              </a:buClr>
              <a:buSzPts val="1100"/>
              <a:buFont typeface="Arial"/>
              <a:buNone/>
            </a:pPr>
            <a:r>
              <a:rPr lang="en-US" smtClean="0">
                <a:solidFill>
                  <a:srgbClr val="595959"/>
                </a:solidFill>
              </a:rPr>
              <a:t>AN EXAMPLE:</a:t>
            </a:r>
            <a:endParaRPr sz="1400" b="1" dirty="0">
              <a:solidFill>
                <a:srgbClr val="F15421"/>
              </a:solidFill>
            </a:endParaRPr>
          </a:p>
          <a:p>
            <a:pPr marL="0" lvl="0" indent="0" algn="l" rtl="0">
              <a:spcBef>
                <a:spcPts val="800"/>
              </a:spcBef>
              <a:spcAft>
                <a:spcPts val="0"/>
              </a:spcAft>
              <a:buNone/>
            </a:pPr>
            <a:endParaRPr dirty="0"/>
          </a:p>
        </p:txBody>
      </p:sp>
    </p:spTree>
  </p:cSld>
  <p:clrMapOvr>
    <a:masterClrMapping/>
  </p:clrMapOvr>
</p:sld>
</file>

<file path=ppt/theme/theme1.xml><?xml version="1.0" encoding="utf-8"?>
<a:theme xmlns:a="http://schemas.openxmlformats.org/drawingml/2006/main" name="Rogue Marketing">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285</Words>
  <Application>Microsoft Macintosh PowerPoint</Application>
  <PresentationFormat>On-screen Show (16:9)</PresentationFormat>
  <Paragraphs>42</Paragraphs>
  <Slides>3</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vt:i4>
      </vt:variant>
    </vt:vector>
  </HeadingPairs>
  <TitlesOfParts>
    <vt:vector size="15" baseType="lpstr">
      <vt:lpstr>Montserrat Medium</vt:lpstr>
      <vt:lpstr>Montserrat Light</vt:lpstr>
      <vt:lpstr>Source Sans Pro SemiBold</vt:lpstr>
      <vt:lpstr>Source Sans Pro</vt:lpstr>
      <vt:lpstr>Arial</vt:lpstr>
      <vt:lpstr>Open Sans Semibold</vt:lpstr>
      <vt:lpstr>Montserrat SemiBold</vt:lpstr>
      <vt:lpstr>Montserrat</vt:lpstr>
      <vt:lpstr>Calibri</vt:lpstr>
      <vt:lpstr>Montserrat ExtraBold</vt:lpstr>
      <vt:lpstr>Source Sans Pro Light</vt:lpstr>
      <vt:lpstr>Rogue Marketing</vt:lpstr>
      <vt:lpstr>BENEFITS –FEATURES - PROOF</vt:lpstr>
      <vt:lpstr>PowerPoint Presentation</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Andrea Miranda</cp:lastModifiedBy>
  <cp:revision>3</cp:revision>
  <dcterms:modified xsi:type="dcterms:W3CDTF">2019-05-02T19:32:27Z</dcterms:modified>
</cp:coreProperties>
</file>