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965"/>
    <a:srgbClr val="FF5000"/>
    <a:srgbClr val="686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20431"/>
    <p:restoredTop sz="94643"/>
  </p:normalViewPr>
  <p:slideViewPr>
    <p:cSldViewPr snapToGrid="0">
      <p:cViewPr varScale="1">
        <p:scale>
          <a:sx n="131" d="100"/>
          <a:sy n="131" d="100"/>
        </p:scale>
        <p:origin x="200" y="5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62ddd04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62ddd04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2">
  <p:cSld name="SECTION_HEADER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475125" y="368774"/>
            <a:ext cx="68580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494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45494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75125" y="933225"/>
            <a:ext cx="68580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Source Sans Pro Light"/>
              <a:buNone/>
              <a:defRPr sz="1800" i="0" u="none" strike="noStrike" cap="none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85725" y="116825"/>
            <a:ext cx="148175" cy="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50" y="141924"/>
            <a:ext cx="1811593" cy="12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1537"/>
            <a:ext cx="9144000" cy="667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">
  <p:cSld name="BLANK_1_1_1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257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 1">
  <p:cSld name="BLANK_1_1_1_1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3457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 1 1">
  <p:cSld name="BLANK_1_1_1_1_1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3457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 1 1 1">
  <p:cSld name="BLANK_1_1_1_1_1_1_1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3457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 1 1 1 1">
  <p:cSld name="BLANK_1_1_1_1_1_1_1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2635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 1 1 1 1 1">
  <p:cSld name="BLANK_1_1_1_1_1_1_1_1_1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27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 1 1 1 1 1 1">
  <p:cSld name="BLANK_1_1_1_1_1_1_1_1_1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2635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 1 1 1 1 1 1 1">
  <p:cSld name="BLANK_1_1_1_1_1_1_1_1_1_1_1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2635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 1 1 1 1 1 1 1 1">
  <p:cSld name="BLANK_1_1_1_1_1_1_1_1_1_1_1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2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 1 1 1 1 1 1 1 1 1">
  <p:cSld name="BLANK_1_1_1_1_1_1_1_1_1_1_1_1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27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 1 1 1 1 1 1 1 1 1 1">
  <p:cSld name="BLANK_1_1_1_1_1_1_1_1_1_1_1_1_1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2635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 1 1 1 1 1 1 1 1 1 1 1">
  <p:cSld name="BLANK_1_1_1_1_1_1_1_1_1_1_1_1_1_1_1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" name="Google Shape;10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2635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 1 1 1 1 1 1 1 1 1 1 1 1">
  <p:cSld name="BLANK_1_1_1_1_1_1_1_1_1_1_1_1_1_1_1_1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2635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TITLE_AND_BODY_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385775"/>
            <a:ext cx="9144000" cy="4757700"/>
          </a:xfrm>
          <a:prstGeom prst="rect">
            <a:avLst/>
          </a:prstGeom>
          <a:solidFill>
            <a:srgbClr val="1349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69675" y="-75250"/>
            <a:ext cx="68580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494F"/>
              </a:buClr>
              <a:buSzPts val="900"/>
              <a:buFont typeface="Montserrat"/>
              <a:buNone/>
              <a:defRPr sz="900" i="0" u="none" strike="noStrike" cap="none">
                <a:solidFill>
                  <a:srgbClr val="45494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85725" y="116825"/>
            <a:ext cx="148175" cy="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">
  <p:cSld name="TITLE_AND_BODY_2_1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6"/>
          <p:cNvSpPr/>
          <p:nvPr/>
        </p:nvSpPr>
        <p:spPr>
          <a:xfrm>
            <a:off x="0" y="385775"/>
            <a:ext cx="9144000" cy="4757700"/>
          </a:xfrm>
          <a:prstGeom prst="rect">
            <a:avLst/>
          </a:prstGeom>
          <a:solidFill>
            <a:srgbClr val="607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ubTitle" idx="1"/>
          </p:nvPr>
        </p:nvSpPr>
        <p:spPr>
          <a:xfrm>
            <a:off x="69675" y="-75250"/>
            <a:ext cx="68580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494F"/>
              </a:buClr>
              <a:buSzPts val="900"/>
              <a:buFont typeface="Montserrat"/>
              <a:buNone/>
              <a:defRPr sz="900" i="0" u="none" strike="noStrike" cap="none">
                <a:solidFill>
                  <a:srgbClr val="45494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85725" y="116825"/>
            <a:ext cx="148175" cy="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Slide">
  <p:cSld name="CUSTOM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29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ctrTitle"/>
          </p:nvPr>
        </p:nvSpPr>
        <p:spPr>
          <a:xfrm>
            <a:off x="227750" y="2337350"/>
            <a:ext cx="4539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Medium"/>
              <a:buNone/>
              <a:defRPr sz="3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ubTitle" idx="1"/>
          </p:nvPr>
        </p:nvSpPr>
        <p:spPr>
          <a:xfrm>
            <a:off x="5354625" y="3461425"/>
            <a:ext cx="68580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 sz="180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TITLE_AND_BODY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257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Google Shape;39;p8"/>
          <p:cNvCxnSpPr/>
          <p:nvPr/>
        </p:nvCxnSpPr>
        <p:spPr>
          <a:xfrm>
            <a:off x="4953650" y="0"/>
            <a:ext cx="0" cy="2576100"/>
          </a:xfrm>
          <a:prstGeom prst="straightConnector1">
            <a:avLst/>
          </a:prstGeom>
          <a:noFill/>
          <a:ln w="9525" cap="flat" cmpd="sng">
            <a:solidFill>
              <a:srgbClr val="FF5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8"/>
          <p:cNvCxnSpPr/>
          <p:nvPr/>
        </p:nvCxnSpPr>
        <p:spPr>
          <a:xfrm rot="10800000" flipH="1">
            <a:off x="0" y="3148519"/>
            <a:ext cx="2914500" cy="10200"/>
          </a:xfrm>
          <a:prstGeom prst="straightConnector1">
            <a:avLst/>
          </a:prstGeom>
          <a:noFill/>
          <a:ln w="9525" cap="flat" cmpd="sng">
            <a:solidFill>
              <a:srgbClr val="FF5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8"/>
          <p:cNvSpPr txBox="1">
            <a:spLocks noGrp="1"/>
          </p:cNvSpPr>
          <p:nvPr>
            <p:ph type="ctrTitle"/>
          </p:nvPr>
        </p:nvSpPr>
        <p:spPr>
          <a:xfrm>
            <a:off x="210725" y="1587975"/>
            <a:ext cx="4539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Medium"/>
              <a:buNone/>
              <a:defRPr sz="3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ubTitle" idx="1"/>
          </p:nvPr>
        </p:nvSpPr>
        <p:spPr>
          <a:xfrm>
            <a:off x="210725" y="2312100"/>
            <a:ext cx="45399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Montserrat Light"/>
              <a:buNone/>
              <a:defRPr sz="240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- Snapshot Overview">
  <p:cSld name="BLANK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" name="Google Shape;4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257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2">
  <p:cSld name="BLANK_1_1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257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3">
  <p:cSld name="BLANK_1_1_1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257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385775"/>
            <a:ext cx="9144000" cy="4757700"/>
          </a:xfrm>
          <a:prstGeom prst="rect">
            <a:avLst/>
          </a:prstGeom>
          <a:solidFill>
            <a:srgbClr val="F3F4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ctrTitle"/>
          </p:nvPr>
        </p:nvSpPr>
        <p:spPr>
          <a:xfrm>
            <a:off x="200805" y="483324"/>
            <a:ext cx="6858000" cy="4970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>
                <a:solidFill>
                  <a:srgbClr val="FF5000"/>
                </a:solidFill>
                <a:latin typeface="Open Sans" charset="0"/>
                <a:ea typeface="Open Sans" charset="0"/>
                <a:cs typeface="Open Sans" charset="0"/>
              </a:rPr>
              <a:t>COMPETITOR MATRIX WORKSHEET</a:t>
            </a:r>
            <a:endParaRPr dirty="0">
              <a:solidFill>
                <a:srgbClr val="FF5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28" name="Google Shape;128;p28"/>
          <p:cNvSpPr txBox="1">
            <a:spLocks noGrp="1"/>
          </p:cNvSpPr>
          <p:nvPr>
            <p:ph type="subTitle" idx="1"/>
          </p:nvPr>
        </p:nvSpPr>
        <p:spPr>
          <a:xfrm>
            <a:off x="200805" y="731864"/>
            <a:ext cx="8721126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i="1" dirty="0">
                <a:latin typeface="Open Sans Semibold" charset="0"/>
                <a:ea typeface="Open Sans Semibold" charset="0"/>
                <a:cs typeface="Open Sans Semibold" charset="0"/>
              </a:rPr>
              <a:t>Building a strategy that works requires knowledge about what others are saying… and not saying. </a:t>
            </a:r>
            <a:r>
              <a:rPr lang="en-US" sz="1200" dirty="0">
                <a:latin typeface="Open Sans" charset="0"/>
                <a:ea typeface="Open Sans" charset="0"/>
                <a:cs typeface="Open Sans" charset="0"/>
              </a:rPr>
              <a:t>It’s about identifying your whitespace and finding creative and opportunistic ways to highlight the things that help you stand apart. This tool helps make getting started simpler.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088794"/>
              </p:ext>
            </p:extLst>
          </p:nvPr>
        </p:nvGraphicFramePr>
        <p:xfrm>
          <a:off x="200805" y="1632856"/>
          <a:ext cx="8721128" cy="271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612"/>
                <a:gridCol w="2338252"/>
                <a:gridCol w="2651760"/>
                <a:gridCol w="2390504"/>
              </a:tblGrid>
              <a:tr h="408240">
                <a:tc>
                  <a:txBody>
                    <a:bodyPr/>
                    <a:lstStyle/>
                    <a:p>
                      <a:r>
                        <a:rPr lang="en-US" sz="900" b="1" i="0" dirty="0" smtClean="0">
                          <a:latin typeface="Open Sans" charset="0"/>
                          <a:ea typeface="Open Sans" charset="0"/>
                          <a:cs typeface="Open Sans" charset="0"/>
                        </a:rPr>
                        <a:t>Competitor</a:t>
                      </a:r>
                      <a:endParaRPr lang="en-US" sz="900" b="1" i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i="0" dirty="0" smtClean="0">
                          <a:latin typeface="Open Sans" charset="0"/>
                          <a:ea typeface="Open Sans" charset="0"/>
                          <a:cs typeface="Open Sans" charset="0"/>
                        </a:rPr>
                        <a:t>Things Competitor Does Well:</a:t>
                      </a:r>
                      <a:endParaRPr lang="en-US" sz="900" b="1" i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i="0" dirty="0" smtClean="0">
                          <a:latin typeface="Open Sans" charset="0"/>
                          <a:ea typeface="Open Sans" charset="0"/>
                          <a:cs typeface="Open Sans" charset="0"/>
                        </a:rPr>
                        <a:t>We</a:t>
                      </a:r>
                      <a:r>
                        <a:rPr lang="en-US" sz="900" b="1" i="0" baseline="0" dirty="0" smtClean="0">
                          <a:latin typeface="Open Sans" charset="0"/>
                          <a:ea typeface="Open Sans" charset="0"/>
                          <a:cs typeface="Open Sans" charset="0"/>
                        </a:rPr>
                        <a:t> Should Win Though, Because</a:t>
                      </a:r>
                      <a:r>
                        <a:rPr lang="is-IS" sz="900" b="1" i="0" baseline="0" dirty="0" smtClean="0">
                          <a:latin typeface="Open Sans" charset="0"/>
                          <a:ea typeface="Open Sans" charset="0"/>
                          <a:cs typeface="Open Sans" charset="0"/>
                        </a:rPr>
                        <a:t>…</a:t>
                      </a:r>
                      <a:endParaRPr lang="en-US" sz="900" b="1" i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i="0" dirty="0" smtClean="0">
                          <a:latin typeface="Open Sans" charset="0"/>
                          <a:ea typeface="Open Sans" charset="0"/>
                          <a:cs typeface="Open Sans" charset="0"/>
                        </a:rPr>
                        <a:t>Customer Would Ultimately be</a:t>
                      </a:r>
                      <a:r>
                        <a:rPr lang="en-US" sz="900" b="1" i="0" baseline="0" dirty="0" smtClean="0">
                          <a:latin typeface="Open Sans" charset="0"/>
                          <a:ea typeface="Open Sans" charset="0"/>
                          <a:cs typeface="Open Sans" charset="0"/>
                        </a:rPr>
                        <a:t> Sorry to Select this Competitor Because</a:t>
                      </a:r>
                      <a:r>
                        <a:rPr lang="is-IS" sz="900" b="1" i="0" baseline="0" dirty="0" smtClean="0">
                          <a:latin typeface="Open Sans" charset="0"/>
                          <a:ea typeface="Open Sans" charset="0"/>
                          <a:cs typeface="Open Sans" charset="0"/>
                        </a:rPr>
                        <a:t>…</a:t>
                      </a:r>
                      <a:endParaRPr lang="en-US" sz="900" b="1" i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00"/>
                    </a:solidFill>
                  </a:tcPr>
                </a:tc>
              </a:tr>
              <a:tr h="770374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Competitor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96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96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96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965">
                        <a:alpha val="25000"/>
                      </a:srgbClr>
                    </a:solidFill>
                  </a:tcPr>
                </a:tc>
              </a:tr>
              <a:tr h="770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Competitor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2</a:t>
                      </a:r>
                    </a:p>
                    <a:p>
                      <a:endParaRPr lang="en-US" sz="900" b="0" i="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5000"/>
                      </a:schemeClr>
                    </a:solidFill>
                  </a:tcPr>
                </a:tc>
              </a:tr>
              <a:tr h="770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Competitor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3</a:t>
                      </a:r>
                      <a:endParaRPr lang="en-US" sz="900" b="0" i="0" baseline="0" dirty="0" smtClean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US" sz="900" b="0" i="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96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96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96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965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ue Marketing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79</Words>
  <Application>Microsoft Macintosh PowerPoint</Application>
  <PresentationFormat>On-screen Show (16:9)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Montserrat</vt:lpstr>
      <vt:lpstr>Montserrat Light</vt:lpstr>
      <vt:lpstr>Montserrat Medium</vt:lpstr>
      <vt:lpstr>Open Sans</vt:lpstr>
      <vt:lpstr>Open Sans Semibold</vt:lpstr>
      <vt:lpstr>Source Sans Pro Light</vt:lpstr>
      <vt:lpstr>Arial</vt:lpstr>
      <vt:lpstr>Rogue Marketing</vt:lpstr>
      <vt:lpstr>COMPETITOR MATRIX WORKSHEET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Liberty Pickering</cp:lastModifiedBy>
  <cp:revision>6</cp:revision>
  <dcterms:modified xsi:type="dcterms:W3CDTF">2019-04-09T19:55:25Z</dcterms:modified>
</cp:coreProperties>
</file>