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
  </p:notesMasterIdLst>
  <p:sldIdLst>
    <p:sldId id="258" r:id="rId2"/>
    <p:sldId id="259"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65"/>
    <a:srgbClr val="FF5000"/>
    <a:srgbClr val="68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p:restoredTop sz="94780"/>
  </p:normalViewPr>
  <p:slideViewPr>
    <p:cSldViewPr snapToGrid="0">
      <p:cViewPr varScale="1">
        <p:scale>
          <a:sx n="202" d="100"/>
          <a:sy n="202" d="100"/>
        </p:scale>
        <p:origin x="98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8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15237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Slide 2">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7" name="Google Shape;17;p3"/>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8" name="Google Shape;18;p3"/>
          <p:cNvPicPr preferRelativeResize="0"/>
          <p:nvPr/>
        </p:nvPicPr>
        <p:blipFill>
          <a:blip r:embed="rId2">
            <a:alphaModFix/>
          </a:blip>
          <a:stretch>
            <a:fillRect/>
          </a:stretch>
        </p:blipFill>
        <p:spPr>
          <a:xfrm>
            <a:off x="8885725" y="116825"/>
            <a:ext cx="148175" cy="171825"/>
          </a:xfrm>
          <a:prstGeom prst="rect">
            <a:avLst/>
          </a:prstGeom>
          <a:noFill/>
          <a:ln>
            <a:noFill/>
          </a:ln>
        </p:spPr>
      </p:pic>
      <p:pic>
        <p:nvPicPr>
          <p:cNvPr id="19" name="Google Shape;19;p3"/>
          <p:cNvPicPr preferRelativeResize="0"/>
          <p:nvPr/>
        </p:nvPicPr>
        <p:blipFill>
          <a:blip r:embed="rId3">
            <a:alphaModFix/>
          </a:blip>
          <a:stretch>
            <a:fillRect/>
          </a:stretch>
        </p:blipFill>
        <p:spPr>
          <a:xfrm>
            <a:off x="121350" y="141924"/>
            <a:ext cx="1811593" cy="121625"/>
          </a:xfrm>
          <a:prstGeom prst="rect">
            <a:avLst/>
          </a:prstGeom>
          <a:noFill/>
          <a:ln>
            <a:noFill/>
          </a:ln>
        </p:spPr>
      </p:pic>
      <p:pic>
        <p:nvPicPr>
          <p:cNvPr id="7" name="Picture 6"/>
          <p:cNvPicPr/>
          <p:nvPr userDrawn="1"/>
        </p:nvPicPr>
        <p:blipFill>
          <a:blip r:embed="rId4">
            <a:extLst>
              <a:ext uri="{28A0092B-C50C-407E-A947-70E740481C1C}">
                <a14:useLocalDpi xmlns:a14="http://schemas.microsoft.com/office/drawing/2010/main" val="0"/>
              </a:ext>
            </a:extLst>
          </a:blip>
          <a:stretch>
            <a:fillRect/>
          </a:stretch>
        </p:blipFill>
        <p:spPr>
          <a:xfrm>
            <a:off x="0" y="4531537"/>
            <a:ext cx="9144000" cy="6675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4">
  <p:cSld name="BLANK_1_1_1_1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3"/>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62" name="Google Shape;62;p1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4 1">
  <p:cSld name="BLANK_1_1_1_1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0" y="0"/>
            <a:ext cx="9144003" cy="5134578"/>
          </a:xfrm>
          <a:prstGeom prst="rect">
            <a:avLst/>
          </a:prstGeom>
          <a:noFill/>
          <a:ln>
            <a:noFill/>
          </a:ln>
        </p:spPr>
      </p:pic>
      <p:sp>
        <p:nvSpPr>
          <p:cNvPr id="66" name="Google Shape;66;p1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4 1 1">
  <p:cSld name="BLANK_1_1_1_1_1_1_1">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0" y="0"/>
            <a:ext cx="9144003" cy="5134578"/>
          </a:xfrm>
          <a:prstGeom prst="rect">
            <a:avLst/>
          </a:prstGeom>
          <a:noFill/>
          <a:ln>
            <a:noFill/>
          </a:ln>
        </p:spPr>
      </p:pic>
      <p:sp>
        <p:nvSpPr>
          <p:cNvPr id="70" name="Google Shape;70;p1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4 1 1 1">
  <p:cSld name="BLANK_1_1_1_1_1_1_1_1">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2">
            <a:alphaModFix/>
          </a:blip>
          <a:stretch>
            <a:fillRect/>
          </a:stretch>
        </p:blipFill>
        <p:spPr>
          <a:xfrm>
            <a:off x="0" y="0"/>
            <a:ext cx="9144003" cy="5134578"/>
          </a:xfrm>
          <a:prstGeom prst="rect">
            <a:avLst/>
          </a:prstGeom>
          <a:noFill/>
          <a:ln>
            <a:noFill/>
          </a:ln>
        </p:spPr>
      </p:pic>
      <p:sp>
        <p:nvSpPr>
          <p:cNvPr id="74" name="Google Shape;74;p16"/>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4 1 1 1 1">
  <p:cSld name="BLANK_1_1_1_1_1_1_1_1_1">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7"/>
          <p:cNvPicPr preferRelativeResize="0"/>
          <p:nvPr/>
        </p:nvPicPr>
        <p:blipFill>
          <a:blip r:embed="rId2">
            <a:alphaModFix/>
          </a:blip>
          <a:stretch>
            <a:fillRect/>
          </a:stretch>
        </p:blipFill>
        <p:spPr>
          <a:xfrm>
            <a:off x="0" y="0"/>
            <a:ext cx="9142635" cy="5143496"/>
          </a:xfrm>
          <a:prstGeom prst="rect">
            <a:avLst/>
          </a:prstGeom>
          <a:noFill/>
          <a:ln>
            <a:noFill/>
          </a:ln>
        </p:spPr>
      </p:pic>
      <p:sp>
        <p:nvSpPr>
          <p:cNvPr id="78" name="Google Shape;78;p17"/>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4 1 1 1 1 1">
  <p:cSld name="BLANK_1_1_1_1_1_1_1_1_1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9144000" cy="5144272"/>
          </a:xfrm>
          <a:prstGeom prst="rect">
            <a:avLst/>
          </a:prstGeom>
          <a:noFill/>
          <a:ln>
            <a:noFill/>
          </a:ln>
        </p:spPr>
      </p:pic>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8"/>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4 1 1 1 1 1 1">
  <p:cSld name="BLANK_1_1_1_1_1_1_1_1_1_1_1">
    <p:spTree>
      <p:nvGrpSpPr>
        <p:cNvPr id="1"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0" y="0"/>
            <a:ext cx="9142635" cy="5143496"/>
          </a:xfrm>
          <a:prstGeom prst="rect">
            <a:avLst/>
          </a:prstGeom>
          <a:noFill/>
          <a:ln>
            <a:noFill/>
          </a:ln>
        </p:spPr>
      </p:pic>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4 1 1 1 1 1 1 1">
  <p:cSld name="BLANK_1_1_1_1_1_1_1_1_1_1_1_1">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0" y="0"/>
            <a:ext cx="9142635" cy="5143504"/>
          </a:xfrm>
          <a:prstGeom prst="rect">
            <a:avLst/>
          </a:prstGeom>
          <a:noFill/>
          <a:ln>
            <a:noFill/>
          </a:ln>
        </p:spPr>
      </p:pic>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4 1 1 1 1 1 1 1 1">
  <p:cSld name="BLANK_1_1_1_1_1_1_1_1_1_1_1_1_1">
    <p:spTree>
      <p:nvGrpSpPr>
        <p:cNvPr id="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4272"/>
          </a:xfrm>
          <a:prstGeom prst="rect">
            <a:avLst/>
          </a:prstGeom>
          <a:noFill/>
          <a:ln>
            <a:noFill/>
          </a:ln>
        </p:spPr>
      </p:pic>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4 1 1 1 1 1 1 1 1 1">
  <p:cSld name="BLANK_1_1_1_1_1_1_1_1_1_1_1_1_1_1">
    <p:spTree>
      <p:nvGrpSpPr>
        <p:cNvPr id="1" name="Shape 95"/>
        <p:cNvGrpSpPr/>
        <p:nvPr/>
      </p:nvGrpSpPr>
      <p:grpSpPr>
        <a:xfrm>
          <a:off x="0" y="0"/>
          <a:ext cx="0" cy="0"/>
          <a:chOff x="0" y="0"/>
          <a:chExt cx="0" cy="0"/>
        </a:xfrm>
      </p:grpSpPr>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2"/>
          <p:cNvPicPr preferRelativeResize="0"/>
          <p:nvPr/>
        </p:nvPicPr>
        <p:blipFill>
          <a:blip r:embed="rId2">
            <a:alphaModFix/>
          </a:blip>
          <a:stretch>
            <a:fillRect/>
          </a:stretch>
        </p:blipFill>
        <p:spPr>
          <a:xfrm>
            <a:off x="0" y="0"/>
            <a:ext cx="9144000" cy="5144272"/>
          </a:xfrm>
          <a:prstGeom prst="rect">
            <a:avLst/>
          </a:prstGeom>
          <a:noFill/>
          <a:ln>
            <a:noFill/>
          </a:ln>
        </p:spPr>
      </p:pic>
      <p:sp>
        <p:nvSpPr>
          <p:cNvPr id="98" name="Google Shape;98;p2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ansition Slide4 1 1 1 1 1 1 1 1 1 1">
  <p:cSld name="BLANK_1_1_1_1_1_1_1_1_1_1_1_1_1_1_1">
    <p:spTree>
      <p:nvGrpSpPr>
        <p:cNvPr id="1" name="Shape 99"/>
        <p:cNvGrpSpPr/>
        <p:nvPr/>
      </p:nvGrpSpPr>
      <p:grpSpPr>
        <a:xfrm>
          <a:off x="0" y="0"/>
          <a:ext cx="0" cy="0"/>
          <a:chOff x="0" y="0"/>
          <a:chExt cx="0" cy="0"/>
        </a:xfrm>
      </p:grpSpPr>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2" name="Google Shape;102;p2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 Slide4 1 1 1 1 1 1 1 1 1 1 1">
  <p:cSld name="BLANK_1_1_1_1_1_1_1_1_1_1_1_1_1_1_1_1">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4"/>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6" name="Google Shape;106;p2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ansition Slide4 1 1 1 1 1 1 1 1 1 1 1 1">
  <p:cSld name="BLANK_1_1_1_1_1_1_1_1_1_1_1_1_1_1_1_1_1">
    <p:spTree>
      <p:nvGrpSpPr>
        <p:cNvPr id="1" name="Shape 107"/>
        <p:cNvGrpSpPr/>
        <p:nvPr/>
      </p:nvGrpSpPr>
      <p:grpSpPr>
        <a:xfrm>
          <a:off x="0" y="0"/>
          <a:ext cx="0" cy="0"/>
          <a:chOff x="0" y="0"/>
          <a:chExt cx="0" cy="0"/>
        </a:xfrm>
      </p:grpSpPr>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5"/>
          <p:cNvPicPr preferRelativeResize="0"/>
          <p:nvPr/>
        </p:nvPicPr>
        <p:blipFill>
          <a:blip r:embed="rId2">
            <a:alphaModFix/>
          </a:blip>
          <a:stretch>
            <a:fillRect/>
          </a:stretch>
        </p:blipFill>
        <p:spPr>
          <a:xfrm>
            <a:off x="0" y="0"/>
            <a:ext cx="9142635" cy="5143504"/>
          </a:xfrm>
          <a:prstGeom prst="rect">
            <a:avLst/>
          </a:prstGeom>
          <a:noFill/>
          <a:ln>
            <a:noFill/>
          </a:ln>
        </p:spPr>
      </p:pic>
      <p:sp>
        <p:nvSpPr>
          <p:cNvPr id="110" name="Google Shape;110;p2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13" name="Google Shape;113;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385775"/>
            <a:ext cx="9144000" cy="4757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6" name="Google Shape;26;p5"/>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1 1">
  <p:cSld name="TITLE_AND_BODY_2_1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385775"/>
            <a:ext cx="9144000" cy="4757700"/>
          </a:xfrm>
          <a:prstGeom prst="rect">
            <a:avLst/>
          </a:prstGeom>
          <a:solidFill>
            <a:srgbClr val="60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1" name="Google Shape;31;p6"/>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Slide">
  <p:cSld name="CUSTOM">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4296"/>
          </a:xfrm>
          <a:prstGeom prst="rect">
            <a:avLst/>
          </a:prstGeom>
          <a:noFill/>
          <a:ln>
            <a:noFill/>
          </a:ln>
        </p:spPr>
      </p:pic>
      <p:sp>
        <p:nvSpPr>
          <p:cNvPr id="34" name="Google Shape;34;p7"/>
          <p:cNvSpPr txBox="1">
            <a:spLocks noGrp="1"/>
          </p:cNvSpPr>
          <p:nvPr>
            <p:ph type="ctrTitle"/>
          </p:nvPr>
        </p:nvSpPr>
        <p:spPr>
          <a:xfrm>
            <a:off x="227750" y="2337350"/>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7"/>
          <p:cNvSpPr txBox="1">
            <a:spLocks noGrp="1"/>
          </p:cNvSpPr>
          <p:nvPr>
            <p:ph type="subTitle" idx="1"/>
          </p:nvPr>
        </p:nvSpPr>
        <p:spPr>
          <a:xfrm>
            <a:off x="5354625" y="34614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FFFFFF"/>
              </a:buClr>
              <a:buSzPts val="1800"/>
              <a:buFont typeface="Source Sans Pro Light"/>
              <a:buNone/>
              <a:defRPr sz="1800" i="0" u="none" strike="noStrike" cap="none">
                <a:solidFill>
                  <a:srgbClr val="FFFFFF"/>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p:cSld name="TITLE_AND_BODY_1">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8"/>
          <p:cNvPicPr preferRelativeResize="0"/>
          <p:nvPr/>
        </p:nvPicPr>
        <p:blipFill rotWithShape="1">
          <a:blip r:embed="rId2">
            <a:alphaModFix/>
          </a:blip>
          <a:srcRect/>
          <a:stretch/>
        </p:blipFill>
        <p:spPr>
          <a:xfrm>
            <a:off x="0" y="0"/>
            <a:ext cx="9142573" cy="5143500"/>
          </a:xfrm>
          <a:prstGeom prst="rect">
            <a:avLst/>
          </a:prstGeom>
          <a:noFill/>
          <a:ln>
            <a:noFill/>
          </a:ln>
        </p:spPr>
      </p:pic>
      <p:cxnSp>
        <p:nvCxnSpPr>
          <p:cNvPr id="39" name="Google Shape;39;p8"/>
          <p:cNvCxnSpPr/>
          <p:nvPr/>
        </p:nvCxnSpPr>
        <p:spPr>
          <a:xfrm>
            <a:off x="4953650" y="0"/>
            <a:ext cx="0" cy="2576100"/>
          </a:xfrm>
          <a:prstGeom prst="straightConnector1">
            <a:avLst/>
          </a:prstGeom>
          <a:noFill/>
          <a:ln w="9525" cap="flat" cmpd="sng">
            <a:solidFill>
              <a:srgbClr val="FF5000"/>
            </a:solidFill>
            <a:prstDash val="solid"/>
            <a:round/>
            <a:headEnd type="none" w="med" len="med"/>
            <a:tailEnd type="none" w="med" len="med"/>
          </a:ln>
        </p:spPr>
      </p:cxnSp>
      <p:cxnSp>
        <p:nvCxnSpPr>
          <p:cNvPr id="40" name="Google Shape;40;p8"/>
          <p:cNvCxnSpPr/>
          <p:nvPr/>
        </p:nvCxnSpPr>
        <p:spPr>
          <a:xfrm rot="10800000" flipH="1">
            <a:off x="0" y="3148519"/>
            <a:ext cx="2914500" cy="10200"/>
          </a:xfrm>
          <a:prstGeom prst="straightConnector1">
            <a:avLst/>
          </a:prstGeom>
          <a:noFill/>
          <a:ln w="9525" cap="flat" cmpd="sng">
            <a:solidFill>
              <a:srgbClr val="FF5000"/>
            </a:solidFill>
            <a:prstDash val="solid"/>
            <a:round/>
            <a:headEnd type="none" w="med" len="med"/>
            <a:tailEnd type="none" w="med" len="med"/>
          </a:ln>
        </p:spPr>
      </p:cxnSp>
      <p:sp>
        <p:nvSpPr>
          <p:cNvPr id="41" name="Google Shape;41;p8"/>
          <p:cNvSpPr txBox="1">
            <a:spLocks noGrp="1"/>
          </p:cNvSpPr>
          <p:nvPr>
            <p:ph type="ctrTitle"/>
          </p:nvPr>
        </p:nvSpPr>
        <p:spPr>
          <a:xfrm>
            <a:off x="210725" y="1587975"/>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2" name="Google Shape;42;p8"/>
          <p:cNvSpPr txBox="1">
            <a:spLocks noGrp="1"/>
          </p:cNvSpPr>
          <p:nvPr>
            <p:ph type="subTitle" idx="1"/>
          </p:nvPr>
        </p:nvSpPr>
        <p:spPr>
          <a:xfrm>
            <a:off x="210725" y="2312100"/>
            <a:ext cx="4539900" cy="519300"/>
          </a:xfrm>
          <a:prstGeom prst="rect">
            <a:avLst/>
          </a:prstGeom>
          <a:noFill/>
          <a:ln>
            <a:noFill/>
          </a:ln>
        </p:spPr>
        <p:txBody>
          <a:bodyPr spcFirstLastPara="1" wrap="square" lIns="91425" tIns="91425" rIns="91425" bIns="91425" anchor="t" anchorCtr="0"/>
          <a:lstStyle>
            <a:lvl1pPr marR="0" lvl="0" algn="r" rtl="0">
              <a:lnSpc>
                <a:spcPct val="90000"/>
              </a:lnSpc>
              <a:spcBef>
                <a:spcPts val="800"/>
              </a:spcBef>
              <a:spcAft>
                <a:spcPts val="0"/>
              </a:spcAft>
              <a:buClr>
                <a:srgbClr val="A5A5A5"/>
              </a:buClr>
              <a:buSzPts val="2400"/>
              <a:buFont typeface="Montserrat Light"/>
              <a:buNone/>
              <a:defRPr sz="2400" i="0" u="none" strike="noStrike" cap="none">
                <a:solidFill>
                  <a:srgbClr val="A5A5A5"/>
                </a:solidFill>
                <a:latin typeface="Montserrat Light"/>
                <a:ea typeface="Montserrat Light"/>
                <a:cs typeface="Montserrat Light"/>
                <a:sym typeface="Montserrat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 Snapshot Overview">
  <p:cSld name="BLANK_1">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46" name="Google Shape;46;p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2">
  <p:cSld name="BLANK_1_1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4" name="Google Shape;54;p1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3">
  <p:cSld name="BLANK_1_1_1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8" name="Google Shape;58;p1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85775"/>
            <a:ext cx="9144000" cy="4757700"/>
          </a:xfrm>
          <a:prstGeom prst="rect">
            <a:avLst/>
          </a:prstGeom>
          <a:solidFill>
            <a:srgbClr val="F3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3"/>
            <a:ext cx="1781999" cy="893089"/>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BUSINESS </a:t>
            </a:r>
            <a:br>
              <a:rPr lang="en-US" dirty="0">
                <a:solidFill>
                  <a:srgbClr val="FF5000"/>
                </a:solidFill>
                <a:latin typeface="Open Sans" charset="0"/>
                <a:ea typeface="Open Sans" charset="0"/>
                <a:cs typeface="Open Sans" charset="0"/>
              </a:rPr>
            </a:br>
            <a:r>
              <a:rPr lang="en-US" dirty="0">
                <a:solidFill>
                  <a:srgbClr val="FF5000"/>
                </a:solidFill>
                <a:latin typeface="Open Sans" charset="0"/>
                <a:ea typeface="Open Sans" charset="0"/>
                <a:cs typeface="Open Sans" charset="0"/>
              </a:rPr>
              <a:t>MODEL </a:t>
            </a:r>
            <a:br>
              <a:rPr lang="en-US" dirty="0">
                <a:solidFill>
                  <a:srgbClr val="FF5000"/>
                </a:solidFill>
                <a:latin typeface="Open Sans" charset="0"/>
                <a:ea typeface="Open Sans" charset="0"/>
                <a:cs typeface="Open Sans" charset="0"/>
              </a:rPr>
            </a:br>
            <a:r>
              <a:rPr lang="en-US" dirty="0">
                <a:solidFill>
                  <a:srgbClr val="FF5000"/>
                </a:solidFill>
                <a:latin typeface="Open Sans" charset="0"/>
                <a:ea typeface="Open Sans" charset="0"/>
                <a:cs typeface="Open Sans" charset="0"/>
              </a:rPr>
              <a:t>CANVAS</a:t>
            </a:r>
            <a:endParaRPr dirty="0">
              <a:solidFill>
                <a:srgbClr val="FF5000"/>
              </a:solidFill>
              <a:latin typeface="Open Sans" charset="0"/>
              <a:ea typeface="Open Sans" charset="0"/>
              <a:cs typeface="Open San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804" y="399741"/>
            <a:ext cx="6984609" cy="4127742"/>
          </a:xfrm>
          <a:prstGeom prst="rect">
            <a:avLst/>
          </a:prstGeom>
        </p:spPr>
      </p:pic>
      <p:sp>
        <p:nvSpPr>
          <p:cNvPr id="5" name="TextBox 4"/>
          <p:cNvSpPr txBox="1"/>
          <p:nvPr/>
        </p:nvSpPr>
        <p:spPr>
          <a:xfrm>
            <a:off x="2080967" y="1964508"/>
            <a:ext cx="1145407" cy="338554"/>
          </a:xfrm>
          <a:prstGeom prst="rect">
            <a:avLst/>
          </a:prstGeom>
          <a:noFill/>
        </p:spPr>
        <p:txBody>
          <a:bodyPr wrap="square" rtlCol="0">
            <a:spAutoFit/>
          </a:bodyPr>
          <a:lstStyle/>
          <a:p>
            <a:pPr marL="114300" indent="-114300">
              <a:buClr>
                <a:srgbClr val="FF5000"/>
              </a:buClr>
              <a:buFont typeface="Arial" charset="0"/>
              <a:buChar char="•"/>
            </a:pPr>
            <a:r>
              <a:rPr lang="en-US" sz="800" dirty="0">
                <a:latin typeface="Open Sans" charset="0"/>
                <a:ea typeface="Open Sans" charset="0"/>
                <a:cs typeface="Open Sans" charset="0"/>
              </a:rPr>
              <a:t>#1</a:t>
            </a:r>
          </a:p>
          <a:p>
            <a:pPr marL="114300" indent="-114300">
              <a:buClr>
                <a:srgbClr val="FF5000"/>
              </a:buClr>
              <a:buFont typeface="Arial" charset="0"/>
              <a:buChar char="•"/>
            </a:pPr>
            <a:r>
              <a:rPr lang="en-US" sz="800" dirty="0">
                <a:latin typeface="Open Sans" charset="0"/>
                <a:ea typeface="Open Sans" charset="0"/>
                <a:cs typeface="Open Sans" charset="0"/>
              </a:rPr>
              <a:t>#2</a:t>
            </a:r>
          </a:p>
        </p:txBody>
      </p:sp>
      <p:sp>
        <p:nvSpPr>
          <p:cNvPr id="8" name="TextBox 7"/>
          <p:cNvSpPr txBox="1"/>
          <p:nvPr/>
        </p:nvSpPr>
        <p:spPr>
          <a:xfrm>
            <a:off x="3468854" y="729812"/>
            <a:ext cx="1145407" cy="82330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Calls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Forms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Chat Interactions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Content Worth Marketing</a:t>
            </a:r>
          </a:p>
        </p:txBody>
      </p:sp>
      <p:sp>
        <p:nvSpPr>
          <p:cNvPr id="9" name="TextBox 8"/>
          <p:cNvSpPr txBox="1"/>
          <p:nvPr/>
        </p:nvSpPr>
        <p:spPr>
          <a:xfrm>
            <a:off x="3468854" y="2216996"/>
            <a:ext cx="1145407" cy="70019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Speed to Solution</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Generate Leads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Scale System</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Brand Visibility</a:t>
            </a:r>
          </a:p>
        </p:txBody>
      </p:sp>
      <p:sp>
        <p:nvSpPr>
          <p:cNvPr id="10" name="TextBox 9"/>
          <p:cNvSpPr txBox="1"/>
          <p:nvPr/>
        </p:nvSpPr>
        <p:spPr>
          <a:xfrm>
            <a:off x="6218133" y="2216996"/>
            <a:ext cx="1145407" cy="700192"/>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AdWords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Bing</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Social Media</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YouTube</a:t>
            </a:r>
          </a:p>
        </p:txBody>
      </p:sp>
      <p:sp>
        <p:nvSpPr>
          <p:cNvPr id="11" name="TextBox 10"/>
          <p:cNvSpPr txBox="1"/>
          <p:nvPr/>
        </p:nvSpPr>
        <p:spPr>
          <a:xfrm>
            <a:off x="7550179" y="729812"/>
            <a:ext cx="1145407" cy="538609"/>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1</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2</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Segment </a:t>
            </a:r>
            <a:r>
              <a:rPr lang="is-IS" sz="800" dirty="0">
                <a:latin typeface="Open Sans" charset="0"/>
                <a:ea typeface="Open Sans" charset="0"/>
                <a:cs typeface="Open Sans" charset="0"/>
              </a:rPr>
              <a:t>…</a:t>
            </a:r>
            <a:endParaRPr lang="en-US" sz="800" dirty="0">
              <a:latin typeface="Open Sans" charset="0"/>
              <a:ea typeface="Open Sans" charset="0"/>
              <a:cs typeface="Open Sans" charset="0"/>
            </a:endParaRPr>
          </a:p>
        </p:txBody>
      </p:sp>
      <p:sp>
        <p:nvSpPr>
          <p:cNvPr id="12" name="TextBox 11"/>
          <p:cNvSpPr txBox="1"/>
          <p:nvPr/>
        </p:nvSpPr>
        <p:spPr>
          <a:xfrm>
            <a:off x="6218132" y="729812"/>
            <a:ext cx="1145407" cy="538609"/>
          </a:xfrm>
          <a:prstGeom prst="rect">
            <a:avLst/>
          </a:prstGeom>
          <a:noFill/>
        </p:spPr>
        <p:txBody>
          <a:bodyPr wrap="square" rtlCol="0">
            <a:spAutoFit/>
          </a:bodyPr>
          <a:lstStyle/>
          <a:p>
            <a:pPr marL="114300" indent="-114300">
              <a:spcAft>
                <a:spcPts val="300"/>
              </a:spcAft>
              <a:buClr>
                <a:srgbClr val="FF5000"/>
              </a:buClr>
              <a:buFont typeface="Arial" charset="0"/>
              <a:buChar char="•"/>
            </a:pPr>
            <a:r>
              <a:rPr lang="en-US" sz="800" dirty="0">
                <a:latin typeface="Open Sans" charset="0"/>
                <a:ea typeface="Open Sans" charset="0"/>
                <a:cs typeface="Open Sans" charset="0"/>
              </a:rPr>
              <a:t>They say</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And this</a:t>
            </a:r>
          </a:p>
          <a:p>
            <a:pPr marL="114300" indent="-114300">
              <a:spcAft>
                <a:spcPts val="300"/>
              </a:spcAft>
              <a:buClr>
                <a:srgbClr val="FF5000"/>
              </a:buClr>
              <a:buFont typeface="Arial" charset="0"/>
              <a:buChar char="•"/>
            </a:pPr>
            <a:r>
              <a:rPr lang="en-US" sz="800" dirty="0">
                <a:latin typeface="Open Sans" charset="0"/>
                <a:ea typeface="Open Sans" charset="0"/>
                <a:cs typeface="Open Sans" charset="0"/>
              </a:rPr>
              <a:t>And that</a:t>
            </a:r>
          </a:p>
        </p:txBody>
      </p:sp>
      <p:sp>
        <p:nvSpPr>
          <p:cNvPr id="13" name="Google Shape;128;p28"/>
          <p:cNvSpPr txBox="1">
            <a:spLocks noGrp="1"/>
          </p:cNvSpPr>
          <p:nvPr>
            <p:ph type="subTitle" idx="1"/>
          </p:nvPr>
        </p:nvSpPr>
        <p:spPr>
          <a:xfrm>
            <a:off x="196164" y="1214956"/>
            <a:ext cx="1725717" cy="3795619"/>
          </a:xfrm>
          <a:prstGeom prst="rect">
            <a:avLst/>
          </a:prstGeom>
        </p:spPr>
        <p:txBody>
          <a:bodyPr spcFirstLastPara="1" wrap="square" lIns="91425" tIns="91425" rIns="91425" bIns="91425" anchor="t" anchorCtr="0">
            <a:noAutofit/>
          </a:bodyPr>
          <a:lstStyle/>
          <a:p>
            <a:pPr>
              <a:lnSpc>
                <a:spcPct val="100000"/>
              </a:lnSpc>
            </a:pPr>
            <a:r>
              <a:rPr lang="en-US" sz="1200" b="1" i="1" dirty="0">
                <a:latin typeface="Open Sans Semibold" charset="0"/>
                <a:ea typeface="Open Sans Semibold" charset="0"/>
                <a:cs typeface="Open Sans Semibold" charset="0"/>
              </a:rPr>
              <a:t>To get where you're going you need to row in the same direction. </a:t>
            </a:r>
          </a:p>
          <a:p>
            <a:pPr>
              <a:lnSpc>
                <a:spcPct val="100000"/>
              </a:lnSpc>
            </a:pPr>
            <a:r>
              <a:rPr lang="en-US" sz="1200" dirty="0">
                <a:latin typeface="Open Sans" charset="0"/>
                <a:ea typeface="Open Sans" charset="0"/>
                <a:cs typeface="Open Sans" charset="0"/>
              </a:rPr>
              <a:t>In order to strategize effective marketing initiatives, you need to have clarity on your specific business drivers. This strategic management template helps everyone on the team quickly align around your business approach.</a:t>
            </a:r>
          </a:p>
        </p:txBody>
      </p:sp>
    </p:spTree>
    <p:extLst>
      <p:ext uri="{BB962C8B-B14F-4D97-AF65-F5344CB8AC3E}">
        <p14:creationId xmlns:p14="http://schemas.microsoft.com/office/powerpoint/2010/main" val="19473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3"/>
            <a:ext cx="8333595" cy="469177"/>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BUSINESS MODEL CANVAS</a:t>
            </a:r>
            <a:r>
              <a:rPr lang="en-US">
                <a:solidFill>
                  <a:srgbClr val="FF5000"/>
                </a:solidFill>
                <a:latin typeface="Open Sans" charset="0"/>
                <a:ea typeface="Open Sans" charset="0"/>
                <a:cs typeface="Open Sans" charset="0"/>
              </a:rPr>
              <a:t>: THOUGHT PROCESS</a:t>
            </a:r>
            <a:endParaRPr dirty="0">
              <a:solidFill>
                <a:srgbClr val="FF5000"/>
              </a:solidFill>
              <a:latin typeface="Open Sans" charset="0"/>
              <a:ea typeface="Open Sans" charset="0"/>
              <a:cs typeface="Open Sans" charset="0"/>
            </a:endParaRPr>
          </a:p>
        </p:txBody>
      </p:sp>
      <p:sp>
        <p:nvSpPr>
          <p:cNvPr id="13" name="Google Shape;128;p28"/>
          <p:cNvSpPr txBox="1">
            <a:spLocks noGrp="1"/>
          </p:cNvSpPr>
          <p:nvPr>
            <p:ph type="subTitle" idx="1"/>
          </p:nvPr>
        </p:nvSpPr>
        <p:spPr>
          <a:xfrm>
            <a:off x="4869764" y="952500"/>
            <a:ext cx="4109136" cy="3423075"/>
          </a:xfrm>
          <a:prstGeom prst="rect">
            <a:avLst/>
          </a:prstGeom>
        </p:spPr>
        <p:txBody>
          <a:bodyPr spcFirstLastPara="1" wrap="square" lIns="91425" tIns="91425" rIns="91425" bIns="91425" anchor="t" anchorCtr="0">
            <a:noAutofit/>
          </a:bodyPr>
          <a:lstStyle/>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REVENUE STREAM</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do generate revenue from your value proposition?</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EXPECTED OUTCOMES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does your customer expect will happen as a result of buying your product?</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KEY ACTIVITIES </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things do you need to deliver?</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KEY PARTNERSHIPS </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can you not do (who do you need) so you  can focus on delivery? </a:t>
            </a:r>
          </a:p>
          <a:p>
            <a:pPr>
              <a:lnSpc>
                <a:spcPct val="100000"/>
              </a:lnSpc>
              <a:spcBef>
                <a:spcPts val="200"/>
              </a:spcBef>
            </a:pPr>
            <a:br>
              <a:rPr lang="en-US" sz="1100" b="1"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DIFFERENTIATORS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you do better than anyone in your space? What combination of features makes you special?</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endParaRPr lang="en-US" sz="1100" dirty="0">
              <a:solidFill>
                <a:schemeClr val="tx1">
                  <a:lumMod val="65000"/>
                  <a:lumOff val="35000"/>
                </a:schemeClr>
              </a:solidFill>
              <a:latin typeface="Open Sans" charset="0"/>
              <a:ea typeface="Open Sans" charset="0"/>
              <a:cs typeface="Open Sans" charset="0"/>
            </a:endParaRPr>
          </a:p>
        </p:txBody>
      </p:sp>
      <p:sp>
        <p:nvSpPr>
          <p:cNvPr id="14" name="Google Shape;128;p28"/>
          <p:cNvSpPr txBox="1">
            <a:spLocks/>
          </p:cNvSpPr>
          <p:nvPr/>
        </p:nvSpPr>
        <p:spPr>
          <a:xfrm>
            <a:off x="268846" y="952500"/>
            <a:ext cx="4109136" cy="3795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800"/>
              </a:spcBef>
              <a:spcAft>
                <a:spcPts val="0"/>
              </a:spcAft>
              <a:buClr>
                <a:srgbClr val="595959"/>
              </a:buClr>
              <a:buSzPts val="1800"/>
              <a:buFont typeface="Source Sans Pro Light"/>
              <a:buNone/>
              <a:defRPr sz="1800" b="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CUSTOMER SEGMENTS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Who are they?</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they think?</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do they do? </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VALUE PROPOSITION</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What’s compelling?</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What’s your unfair competitive advantage?</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Why do they buy from you?</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CHANNELS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are you positioned to sell your product? Deliver?</a:t>
            </a:r>
          </a:p>
          <a:p>
            <a:pPr>
              <a:lnSpc>
                <a:spcPct val="100000"/>
              </a:lnSpc>
              <a:spcBef>
                <a:spcPts val="200"/>
              </a:spcBef>
            </a:pPr>
            <a:br>
              <a:rPr lang="en-US" sz="1100" dirty="0">
                <a:solidFill>
                  <a:schemeClr val="tx1">
                    <a:lumMod val="65000"/>
                    <a:lumOff val="35000"/>
                  </a:schemeClr>
                </a:solidFill>
                <a:latin typeface="Open Sans" charset="0"/>
                <a:ea typeface="Open Sans" charset="0"/>
                <a:cs typeface="Open Sans" charset="0"/>
              </a:rPr>
            </a:br>
            <a:r>
              <a:rPr lang="en-US" sz="1100" b="1" dirty="0">
                <a:solidFill>
                  <a:schemeClr val="tx1">
                    <a:lumMod val="65000"/>
                    <a:lumOff val="35000"/>
                  </a:schemeClr>
                </a:solidFill>
                <a:latin typeface="Open Sans" charset="0"/>
                <a:ea typeface="Open Sans" charset="0"/>
                <a:cs typeface="Open Sans" charset="0"/>
              </a:rPr>
              <a:t>CUSTOMER RELATIONS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How do you interact throughout the customer journey?</a:t>
            </a:r>
          </a:p>
          <a:p>
            <a:pPr>
              <a:lnSpc>
                <a:spcPct val="100000"/>
              </a:lnSpc>
              <a:spcBef>
                <a:spcPts val="200"/>
              </a:spcBef>
            </a:pPr>
            <a:endParaRPr lang="en-US" sz="1100" dirty="0">
              <a:solidFill>
                <a:schemeClr val="tx1">
                  <a:lumMod val="65000"/>
                  <a:lumOff val="35000"/>
                </a:schemeClr>
              </a:solidFill>
              <a:latin typeface="Open Sans" charset="0"/>
              <a:ea typeface="Open Sans" charset="0"/>
              <a:cs typeface="Open Sans" charset="0"/>
            </a:endParaRPr>
          </a:p>
          <a:p>
            <a:pPr>
              <a:lnSpc>
                <a:spcPct val="100000"/>
              </a:lnSpc>
              <a:spcBef>
                <a:spcPts val="200"/>
              </a:spcBef>
            </a:pPr>
            <a:r>
              <a:rPr lang="en-US" sz="1100" b="1" dirty="0">
                <a:solidFill>
                  <a:schemeClr val="tx1">
                    <a:lumMod val="65000"/>
                    <a:lumOff val="35000"/>
                  </a:schemeClr>
                </a:solidFill>
                <a:latin typeface="Open Sans" charset="0"/>
                <a:ea typeface="Open Sans" charset="0"/>
                <a:cs typeface="Open Sans" charset="0"/>
              </a:rPr>
              <a:t>INTEGRATIONS</a:t>
            </a:r>
          </a:p>
          <a:p>
            <a:pPr>
              <a:lnSpc>
                <a:spcPct val="100000"/>
              </a:lnSpc>
              <a:spcBef>
                <a:spcPts val="200"/>
              </a:spcBef>
            </a:pPr>
            <a:r>
              <a:rPr lang="en-US" sz="1100" dirty="0">
                <a:solidFill>
                  <a:schemeClr val="tx1">
                    <a:lumMod val="65000"/>
                    <a:lumOff val="35000"/>
                  </a:schemeClr>
                </a:solidFill>
                <a:latin typeface="Open Sans" charset="0"/>
                <a:ea typeface="Open Sans" charset="0"/>
                <a:cs typeface="Open Sans" charset="0"/>
              </a:rPr>
              <a:t>What tools do you need in order to reach your goals?</a:t>
            </a:r>
          </a:p>
        </p:txBody>
      </p:sp>
    </p:spTree>
    <p:extLst>
      <p:ext uri="{BB962C8B-B14F-4D97-AF65-F5344CB8AC3E}">
        <p14:creationId xmlns:p14="http://schemas.microsoft.com/office/powerpoint/2010/main" val="1459110379"/>
      </p:ext>
    </p:extLst>
  </p:cSld>
  <p:clrMapOvr>
    <a:masterClrMapping/>
  </p:clrMapOvr>
</p:sld>
</file>

<file path=ppt/theme/theme1.xml><?xml version="1.0" encoding="utf-8"?>
<a:theme xmlns:a="http://schemas.openxmlformats.org/drawingml/2006/main" name="Rogue Market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11720</TotalTime>
  <Words>120</Words>
  <Application>Microsoft Macintosh PowerPoint</Application>
  <PresentationFormat>On-screen Show (16:9)</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Montserrat</vt:lpstr>
      <vt:lpstr>Montserrat Light</vt:lpstr>
      <vt:lpstr>Montserrat Medium</vt:lpstr>
      <vt:lpstr>Open Sans</vt:lpstr>
      <vt:lpstr>Open Sans Semibold</vt:lpstr>
      <vt:lpstr>Source Sans Pro Light</vt:lpstr>
      <vt:lpstr>Rogue Marketing</vt:lpstr>
      <vt:lpstr>BUSINESS  MODEL  CANVAS</vt:lpstr>
      <vt:lpstr>BUSINESS MODEL CANVAS: THOUGHT PROCESS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Jared Heath</cp:lastModifiedBy>
  <cp:revision>14</cp:revision>
  <dcterms:modified xsi:type="dcterms:W3CDTF">2019-05-01T15:18:55Z</dcterms:modified>
</cp:coreProperties>
</file>