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4"/>
  </p:notesMasterIdLst>
  <p:sldIdLst>
    <p:sldId id="258" r:id="rId2"/>
    <p:sldId id="259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00"/>
    <a:srgbClr val="134965"/>
    <a:srgbClr val="B9BDC2"/>
    <a:srgbClr val="565759"/>
    <a:srgbClr val="607081"/>
    <a:srgbClr val="686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8"/>
    <p:restoredTop sz="94708"/>
  </p:normalViewPr>
  <p:slideViewPr>
    <p:cSldViewPr snapToGrid="0">
      <p:cViewPr varScale="1">
        <p:scale>
          <a:sx n="118" d="100"/>
          <a:sy n="118" d="100"/>
        </p:scale>
        <p:origin x="8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62ddd04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62ddd04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83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62ddd04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62ddd04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8294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2">
  <p:cSld name="SECTION_HEADER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475125" y="368774"/>
            <a:ext cx="68580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494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4549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75125" y="933225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Source Sans Pro Light"/>
              <a:buNone/>
              <a:defRPr sz="1800" i="0" u="none" strike="noStrike" cap="none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85725" y="116825"/>
            <a:ext cx="148175" cy="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50" y="141924"/>
            <a:ext cx="1811593" cy="1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1537"/>
            <a:ext cx="9144000" cy="6675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">
  <p:cSld name="BLANK_1_1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5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">
  <p:cSld name="BLANK_1_1_1_1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3457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">
  <p:cSld name="BLANK_1_1_1_1_1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3457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">
  <p:cSld name="BLANK_1_1_1_1_1_1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3457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">
  <p:cSld name="BLANK_1_1_1_1_1_1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2635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 1">
  <p:cSld name="BLANK_1_1_1_1_1_1_1_1_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27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 1 1">
  <p:cSld name="BLANK_1_1_1_1_1_1_1_1_1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2635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 1 1 1">
  <p:cSld name="BLANK_1_1_1_1_1_1_1_1_1_1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2635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 1 1 1 1">
  <p:cSld name="BLANK_1_1_1_1_1_1_1_1_1_1_1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2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 1 1 1 1 1">
  <p:cSld name="BLANK_1_1_1_1_1_1_1_1_1_1_1_1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27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 1 1 1 1 1 1">
  <p:cSld name="BLANK_1_1_1_1_1_1_1_1_1_1_1_1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2635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 1 1 1 1 1 1 1">
  <p:cSld name="BLANK_1_1_1_1_1_1_1_1_1_1_1_1_1_1_1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2635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4 1 1 1 1 1 1 1 1 1 1 1 1">
  <p:cSld name="BLANK_1_1_1_1_1_1_1_1_1_1_1_1_1_1_1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2635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TITLE_AND_BODY_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385775"/>
            <a:ext cx="9144000" cy="4757700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69675" y="-75250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494F"/>
              </a:buClr>
              <a:buSzPts val="900"/>
              <a:buFont typeface="Montserrat"/>
              <a:buNone/>
              <a:defRPr sz="900" i="0" u="none" strike="noStrike" cap="none">
                <a:solidFill>
                  <a:srgbClr val="4549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85725" y="116825"/>
            <a:ext cx="148175" cy="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">
  <p:cSld name="TITLE_AND_BODY_2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0" y="385775"/>
            <a:ext cx="9144000" cy="4757700"/>
          </a:xfrm>
          <a:prstGeom prst="rect">
            <a:avLst/>
          </a:prstGeom>
          <a:solidFill>
            <a:srgbClr val="607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1"/>
          </p:nvPr>
        </p:nvSpPr>
        <p:spPr>
          <a:xfrm>
            <a:off x="69675" y="-75250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5494F"/>
              </a:buClr>
              <a:buSzPts val="900"/>
              <a:buFont typeface="Montserrat"/>
              <a:buNone/>
              <a:defRPr sz="900" i="0" u="none" strike="noStrike" cap="none">
                <a:solidFill>
                  <a:srgbClr val="4549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85725" y="116825"/>
            <a:ext cx="148175" cy="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Slide">
  <p:cSld name="CUSTO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29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ctrTitle"/>
          </p:nvPr>
        </p:nvSpPr>
        <p:spPr>
          <a:xfrm>
            <a:off x="227750" y="2337350"/>
            <a:ext cx="4539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Medium"/>
              <a:buNone/>
              <a:defRPr sz="3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5354625" y="3461425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 sz="180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TITLE_AND_BODY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57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8"/>
          <p:cNvCxnSpPr/>
          <p:nvPr/>
        </p:nvCxnSpPr>
        <p:spPr>
          <a:xfrm>
            <a:off x="4953650" y="0"/>
            <a:ext cx="0" cy="2576100"/>
          </a:xfrm>
          <a:prstGeom prst="straightConnector1">
            <a:avLst/>
          </a:prstGeom>
          <a:noFill/>
          <a:ln w="9525" cap="flat" cmpd="sng">
            <a:solidFill>
              <a:srgbClr val="FF5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8"/>
          <p:cNvCxnSpPr/>
          <p:nvPr/>
        </p:nvCxnSpPr>
        <p:spPr>
          <a:xfrm rot="10800000" flipH="1">
            <a:off x="0" y="3148519"/>
            <a:ext cx="2914500" cy="10200"/>
          </a:xfrm>
          <a:prstGeom prst="straightConnector1">
            <a:avLst/>
          </a:prstGeom>
          <a:noFill/>
          <a:ln w="9525" cap="flat" cmpd="sng">
            <a:solidFill>
              <a:srgbClr val="FF5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210725" y="1587975"/>
            <a:ext cx="4539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Medium"/>
              <a:buNone/>
              <a:defRPr sz="3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1"/>
          </p:nvPr>
        </p:nvSpPr>
        <p:spPr>
          <a:xfrm>
            <a:off x="210725" y="2312100"/>
            <a:ext cx="4539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Montserrat Light"/>
              <a:buNone/>
              <a:defRPr sz="2400" i="0" u="none" strike="noStrike" cap="none">
                <a:solidFill>
                  <a:srgbClr val="A5A5A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- Snapshot Overview">
  <p:cSld name="BLANK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5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2">
  <p:cSld name="BLANK_1_1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5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3">
  <p:cSld name="BLANK_1_1_1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5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307800" y="2279403"/>
            <a:ext cx="7886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385775"/>
            <a:ext cx="9144000" cy="4757700"/>
          </a:xfrm>
          <a:prstGeom prst="rect">
            <a:avLst/>
          </a:prstGeom>
          <a:solidFill>
            <a:srgbClr val="F3F4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ctrTitle"/>
          </p:nvPr>
        </p:nvSpPr>
        <p:spPr>
          <a:xfrm>
            <a:off x="196164" y="575144"/>
            <a:ext cx="2148695" cy="6398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rgbClr val="FF5000"/>
                </a:solidFill>
                <a:latin typeface="Open Sans" charset="0"/>
                <a:ea typeface="Open Sans" charset="0"/>
                <a:cs typeface="Open Sans" charset="0"/>
              </a:rPr>
              <a:t>MESSAGE SEGEMENTATION</a:t>
            </a:r>
            <a:endParaRPr dirty="0">
              <a:solidFill>
                <a:srgbClr val="FF5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Google Shape;128;p28"/>
          <p:cNvSpPr txBox="1">
            <a:spLocks noGrp="1"/>
          </p:cNvSpPr>
          <p:nvPr>
            <p:ph type="subTitle" idx="1"/>
          </p:nvPr>
        </p:nvSpPr>
        <p:spPr>
          <a:xfrm>
            <a:off x="196164" y="1214956"/>
            <a:ext cx="2039036" cy="3795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i="1" dirty="0">
                <a:latin typeface="Open Sans Semibold" charset="0"/>
                <a:ea typeface="Open Sans Semibold" charset="0"/>
                <a:cs typeface="Open Sans Semibold" charset="0"/>
              </a:rPr>
              <a:t>All messages are not created equal.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latin typeface="Open Sans" charset="0"/>
                <a:ea typeface="Open Sans" charset="0"/>
                <a:cs typeface="Open Sans" charset="0"/>
              </a:rPr>
              <a:t>Messages that resonate with a marketing director could fall flat with finance. What matters to an end consumer is probably not what matters to a distributor. It’s important to segment messages by target and prioritize in order of importance.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latin typeface="Open Sans" charset="0"/>
                <a:ea typeface="Open Sans" charset="0"/>
                <a:cs typeface="Open Sans" charset="0"/>
              </a:rPr>
              <a:t>This template can help.</a:t>
            </a:r>
          </a:p>
        </p:txBody>
      </p:sp>
      <p:sp>
        <p:nvSpPr>
          <p:cNvPr id="31" name="Google Shape;126;p27"/>
          <p:cNvSpPr/>
          <p:nvPr/>
        </p:nvSpPr>
        <p:spPr>
          <a:xfrm>
            <a:off x="3239800" y="575144"/>
            <a:ext cx="1668900" cy="1149000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TECHNOLOGY</a:t>
            </a:r>
            <a:endParaRPr sz="1000" b="1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2" name="Google Shape;127;p27"/>
          <p:cNvSpPr/>
          <p:nvPr/>
        </p:nvSpPr>
        <p:spPr>
          <a:xfrm>
            <a:off x="3239800" y="1870744"/>
            <a:ext cx="1668900" cy="1149000"/>
          </a:xfrm>
          <a:prstGeom prst="rect">
            <a:avLst/>
          </a:prstGeom>
          <a:solidFill>
            <a:srgbClr val="60708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PROCUREMENT</a:t>
            </a:r>
            <a:endParaRPr sz="1000" b="1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3" name="Google Shape;128;p27"/>
          <p:cNvSpPr/>
          <p:nvPr/>
        </p:nvSpPr>
        <p:spPr>
          <a:xfrm>
            <a:off x="3239800" y="3166344"/>
            <a:ext cx="1668900" cy="1149000"/>
          </a:xfrm>
          <a:prstGeom prst="rect">
            <a:avLst/>
          </a:prstGeom>
          <a:solidFill>
            <a:srgbClr val="B9BDC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INFLUENCERS</a:t>
            </a:r>
            <a:r>
              <a:rPr lang="en-US" sz="10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5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(analyst / media)</a:t>
            </a:r>
            <a:r>
              <a:rPr lang="en" sz="5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(analyst/media)</a:t>
            </a:r>
            <a:endParaRPr sz="5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4" name="Google Shape;129;p27"/>
          <p:cNvSpPr/>
          <p:nvPr/>
        </p:nvSpPr>
        <p:spPr>
          <a:xfrm>
            <a:off x="5088450" y="575144"/>
            <a:ext cx="1668900" cy="1149000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MARKETING</a:t>
            </a:r>
            <a:endParaRPr sz="10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5" name="Google Shape;130;p27"/>
          <p:cNvSpPr/>
          <p:nvPr/>
        </p:nvSpPr>
        <p:spPr>
          <a:xfrm>
            <a:off x="6937100" y="575144"/>
            <a:ext cx="1668900" cy="1149000"/>
          </a:xfrm>
          <a:prstGeom prst="rect">
            <a:avLst/>
          </a:prstGeom>
          <a:solidFill>
            <a:srgbClr val="B9BDC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CEO/PRESIDENT</a:t>
            </a:r>
            <a:endParaRPr sz="1000" b="1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6" name="Google Shape;131;p27"/>
          <p:cNvSpPr/>
          <p:nvPr/>
        </p:nvSpPr>
        <p:spPr>
          <a:xfrm>
            <a:off x="5088450" y="1870744"/>
            <a:ext cx="1668900" cy="1149000"/>
          </a:xfrm>
          <a:prstGeom prst="rect">
            <a:avLst/>
          </a:prstGeom>
          <a:solidFill>
            <a:srgbClr val="56575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OTHER TARGET A</a:t>
            </a:r>
            <a:endParaRPr sz="10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7" name="Google Shape;132;p27"/>
          <p:cNvSpPr/>
          <p:nvPr/>
        </p:nvSpPr>
        <p:spPr>
          <a:xfrm>
            <a:off x="6937100" y="1870744"/>
            <a:ext cx="1668900" cy="2444700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8" name="Google Shape;133;p27"/>
          <p:cNvSpPr/>
          <p:nvPr/>
        </p:nvSpPr>
        <p:spPr>
          <a:xfrm>
            <a:off x="7016000" y="1964526"/>
            <a:ext cx="1511100" cy="22852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500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Core</a:t>
            </a:r>
            <a:endParaRPr sz="1100" b="1" dirty="0">
              <a:solidFill>
                <a:srgbClr val="FF5000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500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Differentiators</a:t>
            </a:r>
            <a:endParaRPr lang="en-US" sz="1000" b="1" dirty="0">
              <a:solidFill>
                <a:srgbClr val="FF5000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lang="en-US" sz="1000" b="1" dirty="0"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ct val="90000"/>
              <a:buFont typeface="+mj-lt"/>
              <a:buAutoNum type="arabicPeriod"/>
            </a:pPr>
            <a:r>
              <a:rPr lang="en-US" sz="11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br>
              <a:rPr lang="en-US" sz="1100" dirty="0">
                <a:latin typeface="Open Sans" charset="0"/>
                <a:ea typeface="Open Sans" charset="0"/>
                <a:cs typeface="Open Sans" charset="0"/>
                <a:sym typeface="Open Sans"/>
              </a:rPr>
            </a:br>
            <a:endParaRPr lang="en-US" sz="11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ct val="90000"/>
              <a:buFont typeface="+mj-lt"/>
              <a:buAutoNum type="arabicPeriod"/>
            </a:pPr>
            <a:r>
              <a:rPr lang="en-US" sz="11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br>
              <a:rPr lang="en-US" sz="1100" dirty="0">
                <a:latin typeface="Open Sans" charset="0"/>
                <a:ea typeface="Open Sans" charset="0"/>
                <a:cs typeface="Open Sans" charset="0"/>
                <a:sym typeface="Open Sans"/>
              </a:rPr>
            </a:br>
            <a:endParaRPr lang="en-US" sz="11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ct val="90000"/>
              <a:buFont typeface="+mj-lt"/>
              <a:buAutoNum type="arabicPeriod"/>
            </a:pPr>
            <a:r>
              <a:rPr lang="en-US" sz="11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endParaRPr lang="en-US" sz="10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39" name="Google Shape;135;p27"/>
          <p:cNvSpPr/>
          <p:nvPr/>
        </p:nvSpPr>
        <p:spPr>
          <a:xfrm>
            <a:off x="3290625" y="841794"/>
            <a:ext cx="1575600" cy="83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endParaRPr sz="10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0" name="Google Shape;136;p27"/>
          <p:cNvSpPr/>
          <p:nvPr/>
        </p:nvSpPr>
        <p:spPr>
          <a:xfrm>
            <a:off x="5135100" y="841794"/>
            <a:ext cx="1575600" cy="83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endParaRPr sz="10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1" name="Google Shape;137;p27"/>
          <p:cNvSpPr/>
          <p:nvPr/>
        </p:nvSpPr>
        <p:spPr>
          <a:xfrm>
            <a:off x="6979575" y="841794"/>
            <a:ext cx="1575600" cy="83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endParaRPr sz="10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2" name="Google Shape;138;p27"/>
          <p:cNvSpPr/>
          <p:nvPr/>
        </p:nvSpPr>
        <p:spPr>
          <a:xfrm>
            <a:off x="3290625" y="3433864"/>
            <a:ext cx="1575600" cy="83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endParaRPr sz="10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3" name="Google Shape;139;p27"/>
          <p:cNvSpPr/>
          <p:nvPr/>
        </p:nvSpPr>
        <p:spPr>
          <a:xfrm>
            <a:off x="3290625" y="2137839"/>
            <a:ext cx="1575600" cy="83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endParaRPr sz="10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4" name="Google Shape;140;p27"/>
          <p:cNvSpPr/>
          <p:nvPr/>
        </p:nvSpPr>
        <p:spPr>
          <a:xfrm>
            <a:off x="5135100" y="2137839"/>
            <a:ext cx="1575600" cy="83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</p:txBody>
      </p:sp>
      <p:sp>
        <p:nvSpPr>
          <p:cNvPr id="45" name="Google Shape;141;p27"/>
          <p:cNvSpPr/>
          <p:nvPr/>
        </p:nvSpPr>
        <p:spPr>
          <a:xfrm>
            <a:off x="5088450" y="3166344"/>
            <a:ext cx="1668900" cy="1149000"/>
          </a:xfrm>
          <a:prstGeom prst="rect">
            <a:avLst/>
          </a:prstGeom>
          <a:solidFill>
            <a:srgbClr val="56575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OTHER TARGET B</a:t>
            </a:r>
            <a:endParaRPr sz="1000" b="1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6" name="Google Shape;142;p27"/>
          <p:cNvSpPr/>
          <p:nvPr/>
        </p:nvSpPr>
        <p:spPr>
          <a:xfrm>
            <a:off x="5128014" y="3433889"/>
            <a:ext cx="1575600" cy="83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" sz="1000" b="1" dirty="0">
                <a:solidFill>
                  <a:schemeClr val="lt2"/>
                </a:solidFill>
                <a:latin typeface="Open Sans" charset="0"/>
                <a:ea typeface="Open Sans" charset="0"/>
                <a:cs typeface="Open Sans" charset="0"/>
              </a:rPr>
              <a:t>J</a:t>
            </a:r>
            <a:r>
              <a:rPr lang="en-US" sz="1000" b="1" dirty="0">
                <a:solidFill>
                  <a:schemeClr val="lt2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b="1" dirty="0">
                <a:solidFill>
                  <a:schemeClr val="lt2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b="1" dirty="0">
                <a:solidFill>
                  <a:schemeClr val="lt2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b="1" dirty="0">
                <a:solidFill>
                  <a:schemeClr val="lt2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endParaRPr lang="en" sz="1000" b="1" dirty="0">
              <a:solidFill>
                <a:schemeClr val="lt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3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ctrTitle"/>
          </p:nvPr>
        </p:nvSpPr>
        <p:spPr>
          <a:xfrm>
            <a:off x="162711" y="742413"/>
            <a:ext cx="2148695" cy="6398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rgbClr val="FF5000"/>
                </a:solidFill>
                <a:latin typeface="Open Sans" charset="0"/>
                <a:ea typeface="Open Sans" charset="0"/>
                <a:cs typeface="Open Sans" charset="0"/>
              </a:rPr>
              <a:t>MESSAGE SEGEMENTATION</a:t>
            </a:r>
            <a:br>
              <a:rPr lang="en-US" dirty="0">
                <a:solidFill>
                  <a:srgbClr val="FF5000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i="1" dirty="0">
                <a:solidFill>
                  <a:srgbClr val="FF5000"/>
                </a:solidFill>
                <a:latin typeface="Open Sans" charset="0"/>
                <a:ea typeface="Open Sans" charset="0"/>
                <a:cs typeface="Open Sans" charset="0"/>
              </a:rPr>
              <a:t>EXAMPLE</a:t>
            </a:r>
            <a:endParaRPr i="1" dirty="0">
              <a:solidFill>
                <a:srgbClr val="FF5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4" name="Google Shape;126;p27"/>
          <p:cNvSpPr/>
          <p:nvPr/>
        </p:nvSpPr>
        <p:spPr>
          <a:xfrm>
            <a:off x="3239800" y="575144"/>
            <a:ext cx="1668900" cy="1149000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TECHNOLOGY</a:t>
            </a:r>
            <a:endParaRPr sz="1000" b="1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5" name="Google Shape;127;p27"/>
          <p:cNvSpPr/>
          <p:nvPr/>
        </p:nvSpPr>
        <p:spPr>
          <a:xfrm>
            <a:off x="3239800" y="1870744"/>
            <a:ext cx="1668900" cy="1149000"/>
          </a:xfrm>
          <a:prstGeom prst="rect">
            <a:avLst/>
          </a:prstGeom>
          <a:solidFill>
            <a:srgbClr val="60708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PROCUREMENT</a:t>
            </a:r>
            <a:endParaRPr sz="1000" b="1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6" name="Google Shape;128;p27"/>
          <p:cNvSpPr/>
          <p:nvPr/>
        </p:nvSpPr>
        <p:spPr>
          <a:xfrm>
            <a:off x="3239800" y="3166344"/>
            <a:ext cx="1668900" cy="1149000"/>
          </a:xfrm>
          <a:prstGeom prst="rect">
            <a:avLst/>
          </a:prstGeom>
          <a:solidFill>
            <a:srgbClr val="B9BDC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INFLUENCERS</a:t>
            </a:r>
            <a:r>
              <a:rPr lang="en-US" sz="10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5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(analyst / media)</a:t>
            </a:r>
            <a:r>
              <a:rPr lang="en" sz="5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(analyst/media)</a:t>
            </a:r>
            <a:endParaRPr sz="5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" name="Google Shape;129;p27"/>
          <p:cNvSpPr/>
          <p:nvPr/>
        </p:nvSpPr>
        <p:spPr>
          <a:xfrm>
            <a:off x="5088450" y="575144"/>
            <a:ext cx="1668900" cy="1149000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MARKETING</a:t>
            </a:r>
            <a:endParaRPr sz="10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Google Shape;130;p27"/>
          <p:cNvSpPr/>
          <p:nvPr/>
        </p:nvSpPr>
        <p:spPr>
          <a:xfrm>
            <a:off x="6937100" y="575144"/>
            <a:ext cx="1668900" cy="1149000"/>
          </a:xfrm>
          <a:prstGeom prst="rect">
            <a:avLst/>
          </a:prstGeom>
          <a:solidFill>
            <a:srgbClr val="B9BDC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CEO/PRESIDENT</a:t>
            </a:r>
            <a:endParaRPr sz="1000" b="1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9" name="Google Shape;131;p27"/>
          <p:cNvSpPr/>
          <p:nvPr/>
        </p:nvSpPr>
        <p:spPr>
          <a:xfrm>
            <a:off x="5088450" y="1870744"/>
            <a:ext cx="1668900" cy="1149000"/>
          </a:xfrm>
          <a:prstGeom prst="rect">
            <a:avLst/>
          </a:prstGeom>
          <a:solidFill>
            <a:srgbClr val="56575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OTHER TARGET A</a:t>
            </a:r>
            <a:endParaRPr sz="10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0" name="Google Shape;132;p27"/>
          <p:cNvSpPr/>
          <p:nvPr/>
        </p:nvSpPr>
        <p:spPr>
          <a:xfrm>
            <a:off x="6937100" y="1870744"/>
            <a:ext cx="1668900" cy="2444700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1" name="Google Shape;133;p27"/>
          <p:cNvSpPr/>
          <p:nvPr/>
        </p:nvSpPr>
        <p:spPr>
          <a:xfrm>
            <a:off x="7016000" y="1964526"/>
            <a:ext cx="1511100" cy="22852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500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Core</a:t>
            </a:r>
            <a:endParaRPr sz="1100" b="1" dirty="0">
              <a:solidFill>
                <a:srgbClr val="FF5000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500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Differentiators</a:t>
            </a:r>
            <a:endParaRPr lang="en-US" sz="1000" b="1" dirty="0">
              <a:solidFill>
                <a:srgbClr val="FF5000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lang="en-US" sz="1000" b="1" dirty="0"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ct val="90000"/>
              <a:buFont typeface="+mj-lt"/>
              <a:buAutoNum type="arabicPeriod"/>
            </a:pPr>
            <a:r>
              <a:rPr lang="en-US" sz="1100" dirty="0">
                <a:latin typeface="Open Sans" charset="0"/>
                <a:ea typeface="Open Sans" charset="0"/>
                <a:cs typeface="Open Sans" charset="0"/>
                <a:sym typeface="Open Sans"/>
              </a:rPr>
              <a:t>Modern technology</a:t>
            </a:r>
            <a:br>
              <a:rPr lang="en-US" sz="1100" dirty="0">
                <a:latin typeface="Open Sans" charset="0"/>
                <a:ea typeface="Open Sans" charset="0"/>
                <a:cs typeface="Open Sans" charset="0"/>
                <a:sym typeface="Open Sans"/>
              </a:rPr>
            </a:br>
            <a:endParaRPr lang="en-US" sz="11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ct val="90000"/>
              <a:buFont typeface="+mj-lt"/>
              <a:buAutoNum type="arabicPeriod"/>
            </a:pPr>
            <a:r>
              <a:rPr lang="en-US" sz="1100" dirty="0">
                <a:latin typeface="Open Sans" charset="0"/>
                <a:ea typeface="Open Sans" charset="0"/>
                <a:cs typeface="Open Sans" charset="0"/>
                <a:sym typeface="Open Sans"/>
              </a:rPr>
              <a:t>Patented service</a:t>
            </a:r>
            <a:br>
              <a:rPr lang="en-US" sz="1100" dirty="0">
                <a:latin typeface="Open Sans" charset="0"/>
                <a:ea typeface="Open Sans" charset="0"/>
                <a:cs typeface="Open Sans" charset="0"/>
                <a:sym typeface="Open Sans"/>
              </a:rPr>
            </a:br>
            <a:endParaRPr lang="en-US" sz="11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ct val="90000"/>
              <a:buFont typeface="+mj-lt"/>
              <a:buAutoNum type="arabicPeriod"/>
            </a:pPr>
            <a:r>
              <a:rPr lang="en-US" sz="1100" dirty="0">
                <a:latin typeface="Open Sans" charset="0"/>
                <a:ea typeface="Open Sans" charset="0"/>
                <a:cs typeface="Open Sans" charset="0"/>
                <a:sym typeface="Open Sans"/>
              </a:rPr>
              <a:t>More than 2K users  </a:t>
            </a:r>
            <a:endParaRPr lang="en-US" sz="10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2" name="Google Shape;135;p27"/>
          <p:cNvSpPr/>
          <p:nvPr/>
        </p:nvSpPr>
        <p:spPr>
          <a:xfrm>
            <a:off x="3290625" y="841794"/>
            <a:ext cx="1575600" cy="83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Built for speed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Stable environment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Easy integration</a:t>
            </a:r>
            <a:endParaRPr sz="10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3" name="Google Shape;136;p27"/>
          <p:cNvSpPr/>
          <p:nvPr/>
        </p:nvSpPr>
        <p:spPr>
          <a:xfrm>
            <a:off x="5135100" y="841794"/>
            <a:ext cx="1575600" cy="83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Unified solution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Empowers users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Modern UX</a:t>
            </a:r>
            <a:endParaRPr sz="10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4" name="Google Shape;137;p27"/>
          <p:cNvSpPr/>
          <p:nvPr/>
        </p:nvSpPr>
        <p:spPr>
          <a:xfrm>
            <a:off x="6979575" y="841794"/>
            <a:ext cx="1575600" cy="83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Creates lifetime customers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Profitable / scalable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Prestigious service</a:t>
            </a:r>
            <a:endParaRPr sz="10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5" name="Google Shape;138;p27"/>
          <p:cNvSpPr/>
          <p:nvPr/>
        </p:nvSpPr>
        <p:spPr>
          <a:xfrm>
            <a:off x="3290625" y="3433864"/>
            <a:ext cx="1575600" cy="83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Better revenues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Future of commerce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Engaging experience</a:t>
            </a:r>
            <a:endParaRPr sz="10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6" name="Google Shape;139;p27"/>
          <p:cNvSpPr/>
          <p:nvPr/>
        </p:nvSpPr>
        <p:spPr>
          <a:xfrm>
            <a:off x="3290625" y="2137839"/>
            <a:ext cx="1575600" cy="83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Build for speed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Greater revenues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Grow with platform</a:t>
            </a:r>
            <a:endParaRPr sz="10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Google Shape;140;p27"/>
          <p:cNvSpPr/>
          <p:nvPr/>
        </p:nvSpPr>
        <p:spPr>
          <a:xfrm>
            <a:off x="5135100" y="2137839"/>
            <a:ext cx="1575600" cy="83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</p:txBody>
      </p:sp>
      <p:sp>
        <p:nvSpPr>
          <p:cNvPr id="28" name="Google Shape;141;p27"/>
          <p:cNvSpPr/>
          <p:nvPr/>
        </p:nvSpPr>
        <p:spPr>
          <a:xfrm>
            <a:off x="5088450" y="3166344"/>
            <a:ext cx="1668900" cy="1149000"/>
          </a:xfrm>
          <a:prstGeom prst="rect">
            <a:avLst/>
          </a:prstGeom>
          <a:solidFill>
            <a:srgbClr val="56575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OTHER TARGET B</a:t>
            </a:r>
            <a:endParaRPr sz="1000" b="1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9" name="Google Shape;142;p27"/>
          <p:cNvSpPr/>
          <p:nvPr/>
        </p:nvSpPr>
        <p:spPr>
          <a:xfrm>
            <a:off x="5128014" y="3433889"/>
            <a:ext cx="1575600" cy="83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" sz="1000" b="1" dirty="0">
                <a:solidFill>
                  <a:schemeClr val="lt2"/>
                </a:solidFill>
                <a:latin typeface="Open Sans" charset="0"/>
                <a:ea typeface="Open Sans" charset="0"/>
                <a:cs typeface="Open Sans" charset="0"/>
              </a:rPr>
              <a:t>J</a:t>
            </a:r>
            <a:r>
              <a:rPr lang="en-US" sz="1000" b="1" dirty="0">
                <a:solidFill>
                  <a:schemeClr val="lt2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b="1" dirty="0">
                <a:solidFill>
                  <a:schemeClr val="lt2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177800" lvl="0" indent="-1270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b="1" dirty="0">
                <a:solidFill>
                  <a:schemeClr val="lt2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ZapfDingbatsITC" charset="0"/>
              <a:buChar char="✵"/>
            </a:pPr>
            <a:r>
              <a:rPr lang="en-US" sz="1000" b="1" dirty="0">
                <a:solidFill>
                  <a:schemeClr val="lt2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endParaRPr lang="en" sz="1000" b="1" dirty="0">
              <a:solidFill>
                <a:schemeClr val="lt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01432"/>
      </p:ext>
    </p:extLst>
  </p:cSld>
  <p:clrMapOvr>
    <a:masterClrMapping/>
  </p:clrMapOvr>
</p:sld>
</file>

<file path=ppt/theme/theme1.xml><?xml version="1.0" encoding="utf-8"?>
<a:theme xmlns:a="http://schemas.openxmlformats.org/drawingml/2006/main" name="Rogue Marketing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10368</TotalTime>
  <Words>183</Words>
  <Application>Microsoft Macintosh PowerPoint</Application>
  <PresentationFormat>On-screen Show (16:9)</PresentationFormat>
  <Paragraphs>82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Montserrat</vt:lpstr>
      <vt:lpstr>Montserrat Light</vt:lpstr>
      <vt:lpstr>Montserrat Medium</vt:lpstr>
      <vt:lpstr>Open Sans</vt:lpstr>
      <vt:lpstr>Open Sans Semibold</vt:lpstr>
      <vt:lpstr>Source Sans Pro Light</vt:lpstr>
      <vt:lpstr>ZapfDingbatsITC</vt:lpstr>
      <vt:lpstr>Rogue Marketing</vt:lpstr>
      <vt:lpstr>MESSAGE SEGEMENTATION</vt:lpstr>
      <vt:lpstr>MESSAGE SEGEMENTATION EXAMPLE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Jared Heath</cp:lastModifiedBy>
  <cp:revision>15</cp:revision>
  <dcterms:modified xsi:type="dcterms:W3CDTF">2019-05-08T13:40:38Z</dcterms:modified>
</cp:coreProperties>
</file>